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unknown"/>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113" r:id="rId1"/>
  </p:sldMasterIdLst>
  <p:notesMasterIdLst>
    <p:notesMasterId r:id="rId27"/>
  </p:notesMasterIdLst>
  <p:sldIdLst>
    <p:sldId id="839" r:id="rId2"/>
    <p:sldId id="846" r:id="rId3"/>
    <p:sldId id="861" r:id="rId4"/>
    <p:sldId id="844" r:id="rId5"/>
    <p:sldId id="827" r:id="rId6"/>
    <p:sldId id="840" r:id="rId7"/>
    <p:sldId id="856" r:id="rId8"/>
    <p:sldId id="823" r:id="rId9"/>
    <p:sldId id="847" r:id="rId10"/>
    <p:sldId id="843" r:id="rId11"/>
    <p:sldId id="848" r:id="rId12"/>
    <p:sldId id="849" r:id="rId13"/>
    <p:sldId id="835" r:id="rId14"/>
    <p:sldId id="850" r:id="rId15"/>
    <p:sldId id="851" r:id="rId16"/>
    <p:sldId id="852" r:id="rId17"/>
    <p:sldId id="841" r:id="rId18"/>
    <p:sldId id="838" r:id="rId19"/>
    <p:sldId id="819" r:id="rId20"/>
    <p:sldId id="834" r:id="rId21"/>
    <p:sldId id="853" r:id="rId22"/>
    <p:sldId id="854" r:id="rId23"/>
    <p:sldId id="855" r:id="rId24"/>
    <p:sldId id="832" r:id="rId25"/>
    <p:sldId id="817" r:id="rId26"/>
  </p:sldIdLst>
  <p:sldSz cx="17610138" cy="9906000"/>
  <p:notesSz cx="6858000" cy="9144000"/>
  <p:defaultTextStyle>
    <a:defPPr>
      <a:defRPr lang="en-US"/>
    </a:defPPr>
    <a:lvl1pPr algn="l" rtl="0" fontAlgn="base">
      <a:spcBef>
        <a:spcPct val="0"/>
      </a:spcBef>
      <a:spcAft>
        <a:spcPct val="0"/>
      </a:spcAft>
      <a:defRPr kern="1200">
        <a:solidFill>
          <a:schemeClr val="tx1"/>
        </a:solidFill>
        <a:latin typeface="Candara" pitchFamily="34" charset="0"/>
        <a:ea typeface="+mn-ea"/>
        <a:cs typeface="Arial" charset="0"/>
      </a:defRPr>
    </a:lvl1pPr>
    <a:lvl2pPr marL="457200" algn="l" rtl="0" fontAlgn="base">
      <a:spcBef>
        <a:spcPct val="0"/>
      </a:spcBef>
      <a:spcAft>
        <a:spcPct val="0"/>
      </a:spcAft>
      <a:defRPr kern="1200">
        <a:solidFill>
          <a:schemeClr val="tx1"/>
        </a:solidFill>
        <a:latin typeface="Candara" pitchFamily="34" charset="0"/>
        <a:ea typeface="+mn-ea"/>
        <a:cs typeface="Arial" charset="0"/>
      </a:defRPr>
    </a:lvl2pPr>
    <a:lvl3pPr marL="914400" algn="l" rtl="0" fontAlgn="base">
      <a:spcBef>
        <a:spcPct val="0"/>
      </a:spcBef>
      <a:spcAft>
        <a:spcPct val="0"/>
      </a:spcAft>
      <a:defRPr kern="1200">
        <a:solidFill>
          <a:schemeClr val="tx1"/>
        </a:solidFill>
        <a:latin typeface="Candara" pitchFamily="34" charset="0"/>
        <a:ea typeface="+mn-ea"/>
        <a:cs typeface="Arial" charset="0"/>
      </a:defRPr>
    </a:lvl3pPr>
    <a:lvl4pPr marL="1371600" algn="l" rtl="0" fontAlgn="base">
      <a:spcBef>
        <a:spcPct val="0"/>
      </a:spcBef>
      <a:spcAft>
        <a:spcPct val="0"/>
      </a:spcAft>
      <a:defRPr kern="1200">
        <a:solidFill>
          <a:schemeClr val="tx1"/>
        </a:solidFill>
        <a:latin typeface="Candara" pitchFamily="34" charset="0"/>
        <a:ea typeface="+mn-ea"/>
        <a:cs typeface="Arial" charset="0"/>
      </a:defRPr>
    </a:lvl4pPr>
    <a:lvl5pPr marL="1828800" algn="l" rtl="0" fontAlgn="base">
      <a:spcBef>
        <a:spcPct val="0"/>
      </a:spcBef>
      <a:spcAft>
        <a:spcPct val="0"/>
      </a:spcAft>
      <a:defRPr kern="1200">
        <a:solidFill>
          <a:schemeClr val="tx1"/>
        </a:solidFill>
        <a:latin typeface="Candara" pitchFamily="34" charset="0"/>
        <a:ea typeface="+mn-ea"/>
        <a:cs typeface="Arial" charset="0"/>
      </a:defRPr>
    </a:lvl5pPr>
    <a:lvl6pPr marL="2286000" algn="l" defTabSz="914400" rtl="0" eaLnBrk="1" latinLnBrk="0" hangingPunct="1">
      <a:defRPr kern="1200">
        <a:solidFill>
          <a:schemeClr val="tx1"/>
        </a:solidFill>
        <a:latin typeface="Candara" pitchFamily="34" charset="0"/>
        <a:ea typeface="+mn-ea"/>
        <a:cs typeface="Arial" charset="0"/>
      </a:defRPr>
    </a:lvl6pPr>
    <a:lvl7pPr marL="2743200" algn="l" defTabSz="914400" rtl="0" eaLnBrk="1" latinLnBrk="0" hangingPunct="1">
      <a:defRPr kern="1200">
        <a:solidFill>
          <a:schemeClr val="tx1"/>
        </a:solidFill>
        <a:latin typeface="Candara" pitchFamily="34" charset="0"/>
        <a:ea typeface="+mn-ea"/>
        <a:cs typeface="Arial" charset="0"/>
      </a:defRPr>
    </a:lvl7pPr>
    <a:lvl8pPr marL="3200400" algn="l" defTabSz="914400" rtl="0" eaLnBrk="1" latinLnBrk="0" hangingPunct="1">
      <a:defRPr kern="1200">
        <a:solidFill>
          <a:schemeClr val="tx1"/>
        </a:solidFill>
        <a:latin typeface="Candara" pitchFamily="34" charset="0"/>
        <a:ea typeface="+mn-ea"/>
        <a:cs typeface="Arial" charset="0"/>
      </a:defRPr>
    </a:lvl8pPr>
    <a:lvl9pPr marL="3657600" algn="l" defTabSz="914400" rtl="0" eaLnBrk="1" latinLnBrk="0" hangingPunct="1">
      <a:defRPr kern="1200">
        <a:solidFill>
          <a:schemeClr val="tx1"/>
        </a:solidFill>
        <a:latin typeface="Candara" pitchFamily="34" charset="0"/>
        <a:ea typeface="+mn-ea"/>
        <a:cs typeface="Arial" charset="0"/>
      </a:defRPr>
    </a:lvl9pPr>
  </p:defaultTextStyle>
  <p:extLst>
    <p:ext uri="{EFAFB233-063F-42B5-8137-9DF3F51BA10A}">
      <p15:sldGuideLst xmlns:p15="http://schemas.microsoft.com/office/powerpoint/2012/main" xmlns="">
        <p15:guide id="1" orient="horz" pos="3121" userDrawn="1">
          <p15:clr>
            <a:srgbClr val="A4A3A4"/>
          </p15:clr>
        </p15:guide>
        <p15:guide id="2" orient="horz" pos="833" userDrawn="1">
          <p15:clr>
            <a:srgbClr val="A4A3A4"/>
          </p15:clr>
        </p15:guide>
        <p15:guide id="3" pos="5547" userDrawn="1">
          <p15:clr>
            <a:srgbClr val="A4A3A4"/>
          </p15:clr>
        </p15:guide>
        <p15:guide id="4" pos="5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E7C9C5"/>
    <a:srgbClr val="FF3399"/>
    <a:srgbClr val="578F70"/>
    <a:srgbClr val="CA351C"/>
    <a:srgbClr val="990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23" autoAdjust="0"/>
    <p:restoredTop sz="81412" autoAdjust="0"/>
  </p:normalViewPr>
  <p:slideViewPr>
    <p:cSldViewPr>
      <p:cViewPr>
        <p:scale>
          <a:sx n="50" d="100"/>
          <a:sy n="50" d="100"/>
        </p:scale>
        <p:origin x="-1062" y="-132"/>
      </p:cViewPr>
      <p:guideLst>
        <p:guide orient="horz" pos="3121"/>
        <p:guide orient="horz" pos="833"/>
        <p:guide pos="5547"/>
        <p:guide pos="555"/>
      </p:guideLst>
    </p:cSldViewPr>
  </p:slideViewPr>
  <p:outlineViewPr>
    <p:cViewPr>
      <p:scale>
        <a:sx n="33" d="100"/>
        <a:sy n="33" d="100"/>
      </p:scale>
      <p:origin x="0" y="0"/>
    </p:cViewPr>
  </p:outlineViewPr>
  <p:notesTextViewPr>
    <p:cViewPr>
      <p:scale>
        <a:sx n="3" d="2"/>
        <a:sy n="3" d="2"/>
      </p:scale>
      <p:origin x="0" y="0"/>
    </p:cViewPr>
  </p:notesTextViewPr>
  <p:sorterViewPr>
    <p:cViewPr>
      <p:scale>
        <a:sx n="74" d="100"/>
        <a:sy n="7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F:\COSME\COSME_BudgetedActiviti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George\AppData\Local\Microsoft\Windows\INetCache\Content.Outlook\0K4WZOP9\&#914;&#953;&#946;&#955;&#943;&#959;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George\AppData\Local\Microsoft\Windows\INetCache\Content.Outlook\0K4WZOP9\&#914;&#953;&#946;&#955;&#943;&#959;1.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George\AppData\Local\Microsoft\Windows\INetCache\Content.Outlook\0K4WZOP9\&#914;&#953;&#946;&#955;&#943;&#959;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4000"/>
            </a:pPr>
            <a:r>
              <a:rPr lang="en-US" sz="4000" dirty="0">
                <a:solidFill>
                  <a:schemeClr val="bg1"/>
                </a:solidFill>
              </a:rPr>
              <a:t>DIVERTIMENTO</a:t>
            </a:r>
          </a:p>
          <a:p>
            <a:pPr>
              <a:defRPr sz="4000"/>
            </a:pPr>
            <a:r>
              <a:rPr lang="en-US" sz="4000" dirty="0">
                <a:solidFill>
                  <a:schemeClr val="bg1"/>
                </a:solidFill>
              </a:rPr>
              <a:t>VALUE MAP</a:t>
            </a:r>
          </a:p>
        </c:rich>
      </c:tx>
      <c:layout>
        <c:manualLayout>
          <c:xMode val="edge"/>
          <c:yMode val="edge"/>
          <c:x val="0.43716743672987235"/>
          <c:y val="1.7996864011019182E-3"/>
        </c:manualLayout>
      </c:layout>
      <c:overlay val="0"/>
    </c:title>
    <c:autoTitleDeleted val="0"/>
    <c:plotArea>
      <c:layout/>
      <c:pieChart>
        <c:varyColors val="1"/>
        <c:ser>
          <c:idx val="0"/>
          <c:order val="0"/>
          <c:dPt>
            <c:idx val="0"/>
            <c:bubble3D val="0"/>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1"/>
            <c:bubble3D val="0"/>
            <c:spPr>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2"/>
            <c:bubble3D val="0"/>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3"/>
            <c:bubble3D val="0"/>
            <c:spPr>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4"/>
            <c:bubble3D val="0"/>
            <c:spPr>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5"/>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6"/>
            <c:bubble3D val="0"/>
            <c:spPr>
              <a:solidFill>
                <a:schemeClr val="accent1">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7"/>
            <c:bubble3D val="0"/>
            <c:spPr>
              <a:solidFill>
                <a:schemeClr val="accent2">
                  <a:lumMod val="60000"/>
                  <a:lumOff val="4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Lbls>
            <c:dLbl>
              <c:idx val="6"/>
              <c:layout/>
              <c:tx>
                <c:rich>
                  <a:bodyPr/>
                  <a:lstStyle/>
                  <a:p>
                    <a:r>
                      <a:rPr lang="en-US" sz="2400">
                        <a:solidFill>
                          <a:schemeClr val="bg1"/>
                        </a:solidFill>
                        <a:effectLst>
                          <a:outerShdw blurRad="38100" dist="38100" dir="2700000" algn="tl">
                            <a:srgbClr val="000000">
                              <a:alpha val="43137"/>
                            </a:srgbClr>
                          </a:outerShdw>
                        </a:effectLst>
                      </a:rPr>
                      <a:t>COMMERCIALIZED PRODUCTS (9/100)
9%</a:t>
                    </a:r>
                    <a:endParaRPr lang="en-US"/>
                  </a:p>
                </c:rich>
              </c:tx>
              <c:showLegendKey val="0"/>
              <c:showVal val="0"/>
              <c:showCatName val="1"/>
              <c:showSerName val="0"/>
              <c:showPercent val="1"/>
              <c:showBubbleSize val="0"/>
            </c:dLbl>
            <c:txPr>
              <a:bodyPr/>
              <a:lstStyle/>
              <a:p>
                <a:pPr>
                  <a:defRPr sz="2400">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showLeaderLines val="1"/>
          </c:dLbls>
          <c:cat>
            <c:strRef>
              <c:f>'Project Value Map'!$A$2:$A$10</c:f>
              <c:strCache>
                <c:ptCount val="9"/>
                <c:pt idx="0">
                  <c:v>PROJECT MANAGEMENT (16/100)</c:v>
                </c:pt>
                <c:pt idx="1">
                  <c:v>COMMUNICATION (20/100)</c:v>
                </c:pt>
                <c:pt idx="2">
                  <c:v>PROJECT DRIVEN EVENTS (15/100)</c:v>
                </c:pt>
                <c:pt idx="3">
                  <c:v>SURVEYS, STUDIES, STRATEGIES AND RESEARCH REPORTS (8/100)</c:v>
                </c:pt>
                <c:pt idx="4">
                  <c:v>TRAINING AND SKILL BUILDING ACTIVITIES (18/100)</c:v>
                </c:pt>
                <c:pt idx="5">
                  <c:v>INNOVATION TOOLS   (7/100)</c:v>
                </c:pt>
                <c:pt idx="6">
                  <c:v>COMMERCIALIZED PRODUCTS (9/100)</c:v>
                </c:pt>
                <c:pt idx="7">
                  <c:v>NETWORKS WITH POST-PROJECT OPERATIONS (4/100)</c:v>
                </c:pt>
                <c:pt idx="8">
                  <c:v>EVALUATION( 6/100)</c:v>
                </c:pt>
              </c:strCache>
            </c:strRef>
          </c:cat>
          <c:val>
            <c:numRef>
              <c:f>'Project Value Map'!$B$2:$B$10</c:f>
              <c:numCache>
                <c:formatCode>General</c:formatCode>
                <c:ptCount val="9"/>
                <c:pt idx="0">
                  <c:v>15</c:v>
                </c:pt>
                <c:pt idx="1">
                  <c:v>20</c:v>
                </c:pt>
                <c:pt idx="2">
                  <c:v>15</c:v>
                </c:pt>
                <c:pt idx="3">
                  <c:v>8</c:v>
                </c:pt>
                <c:pt idx="4">
                  <c:v>18</c:v>
                </c:pt>
                <c:pt idx="5">
                  <c:v>7</c:v>
                </c:pt>
                <c:pt idx="6">
                  <c:v>7</c:v>
                </c:pt>
                <c:pt idx="7">
                  <c:v>4</c:v>
                </c:pt>
                <c:pt idx="8">
                  <c:v>6</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a:latin typeface="Tw Cen MT Condensed" panose="020B0606020104020203"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v>DIRECT REVENUE</c:v>
          </c:tx>
          <c:dLbls>
            <c:dLbl>
              <c:idx val="3"/>
              <c:layout>
                <c:manualLayout>
                  <c:x val="4.19588142879989E-2"/>
                  <c:y val="8.6547350365254822E-2"/>
                </c:manualLayout>
              </c:layou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a:lstStyle/>
              <a:p>
                <a:pPr>
                  <a:defRPr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layout/>
              </c:ext>
            </c:extLst>
          </c:dLbls>
          <c:cat>
            <c:strRef>
              <c:f>[Βιβλίο1.xlsx]Φύλλο1!$B$3:$E$3</c:f>
              <c:strCache>
                <c:ptCount val="4"/>
                <c:pt idx="0">
                  <c:v>TICKETS</c:v>
                </c:pt>
                <c:pt idx="1">
                  <c:v>SHOWS</c:v>
                </c:pt>
                <c:pt idx="2">
                  <c:v>CAFÉ / DRINKS</c:v>
                </c:pt>
                <c:pt idx="3">
                  <c:v>GIFT SHOP</c:v>
                </c:pt>
              </c:strCache>
            </c:strRef>
          </c:cat>
          <c:val>
            <c:numRef>
              <c:f>[Βιβλίο1.xlsx]Φύλλο1!$B$4:$E$4</c:f>
              <c:numCache>
                <c:formatCode>_-* #,##0.00\ [$€-408]_-;\-* #,##0.00\ [$€-408]_-;_-* "-"??\ [$€-408]_-;_-@_-</c:formatCode>
                <c:ptCount val="4"/>
                <c:pt idx="0">
                  <c:v>75000</c:v>
                </c:pt>
                <c:pt idx="1">
                  <c:v>25000</c:v>
                </c:pt>
                <c:pt idx="2">
                  <c:v>37500</c:v>
                </c:pt>
                <c:pt idx="3">
                  <c:v>9000</c:v>
                </c:pt>
              </c:numCache>
            </c:numRef>
          </c:val>
        </c:ser>
        <c:dLbls>
          <c:showLegendKey val="0"/>
          <c:showVal val="0"/>
          <c:showCatName val="1"/>
          <c:showSerName val="0"/>
          <c:showPercent val="1"/>
          <c:showBubbleSize val="0"/>
          <c:showLeaderLines val="0"/>
        </c:dLbls>
        <c:firstSliceAng val="0"/>
      </c:pieChart>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[Βιβλίο1.xlsx]Φύλλο1!$A$8</c:f>
              <c:strCache>
                <c:ptCount val="1"/>
                <c:pt idx="0">
                  <c:v>INDIRECT REVENUE</c:v>
                </c:pt>
              </c:strCache>
            </c:strRef>
          </c:tx>
          <c:dLbls>
            <c:dLbl>
              <c:idx val="1"/>
              <c:spPr>
                <a:noFill/>
                <a:ln>
                  <a:noFill/>
                </a:ln>
                <a:effectLst/>
              </c:spPr>
              <c:txPr>
                <a:bodyPr wrap="square" lIns="38100" tIns="19050" rIns="38100" bIns="19050" anchor="ctr">
                  <a:noAutofit/>
                </a:bodyPr>
                <a:lstStyle/>
                <a:p>
                  <a:pPr>
                    <a:defRPr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dLbl>
            <c:spPr>
              <a:noFill/>
              <a:ln>
                <a:noFill/>
              </a:ln>
              <a:effectLst/>
            </c:spPr>
            <c:txPr>
              <a:bodyPr/>
              <a:lstStyle/>
              <a:p>
                <a:pPr>
                  <a:defRPr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layout/>
              </c:ext>
            </c:extLst>
          </c:dLbls>
          <c:cat>
            <c:strRef>
              <c:f>[Βιβλίο1.xlsx]Φύλλο1!$B$8:$C$8</c:f>
              <c:strCache>
                <c:ptCount val="2"/>
                <c:pt idx="0">
                  <c:v>HOTELS/ROOMS</c:v>
                </c:pt>
                <c:pt idx="1">
                  <c:v>CATERING </c:v>
                </c:pt>
              </c:strCache>
            </c:strRef>
          </c:cat>
          <c:val>
            <c:numRef>
              <c:f>[Βιβλίο1.xlsx]Φύλλο1!$B$9:$C$9</c:f>
              <c:numCache>
                <c:formatCode>_("€"* #,##0.00_);_("€"* \(#,##0.00\);_("€"* "-"??_);_(@_)</c:formatCode>
                <c:ptCount val="2"/>
                <c:pt idx="0">
                  <c:v>60000</c:v>
                </c:pt>
                <c:pt idx="1">
                  <c:v>75000</c:v>
                </c:pt>
              </c:numCache>
            </c:numRef>
          </c:val>
        </c:ser>
        <c:dLbls>
          <c:showLegendKey val="0"/>
          <c:showVal val="0"/>
          <c:showCatName val="1"/>
          <c:showSerName val="0"/>
          <c:showPercent val="1"/>
          <c:showBubbleSize val="0"/>
          <c:showLeaderLines val="0"/>
        </c:dLbls>
        <c:firstSliceAng val="0"/>
      </c:pieChart>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[Βιβλίο1.xlsx]Φύλλο1!$A$14</c:f>
              <c:strCache>
                <c:ptCount val="1"/>
                <c:pt idx="0">
                  <c:v>REVENUE</c:v>
                </c:pt>
              </c:strCache>
            </c:strRef>
          </c:tx>
          <c:dLbls>
            <c:dLbl>
              <c:idx val="1"/>
              <c:spPr>
                <a:noFill/>
                <a:ln>
                  <a:noFill/>
                </a:ln>
                <a:effectLst/>
              </c:spPr>
              <c:txPr>
                <a:bodyPr wrap="square" lIns="38100" tIns="19050" rIns="38100" bIns="19050" anchor="ctr">
                  <a:noAutofit/>
                </a:bodyPr>
                <a:lstStyle/>
                <a:p>
                  <a:pPr>
                    <a:defRPr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dLbl>
            <c:spPr>
              <a:noFill/>
              <a:ln>
                <a:noFill/>
              </a:ln>
              <a:effectLst/>
            </c:spPr>
            <c:txPr>
              <a:bodyPr/>
              <a:lstStyle/>
              <a:p>
                <a:pPr>
                  <a:defRPr b="1">
                    <a:solidFill>
                      <a:schemeClr val="bg1"/>
                    </a:solidFill>
                    <a:effectLst>
                      <a:outerShdw blurRad="38100" dist="38100" dir="2700000" algn="tl">
                        <a:srgbClr val="000000">
                          <a:alpha val="43137"/>
                        </a:srgbClr>
                      </a:outerShdw>
                    </a:effectLst>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layout/>
              </c:ext>
            </c:extLst>
          </c:dLbls>
          <c:cat>
            <c:strRef>
              <c:f>[Βιβλίο1.xlsx]Φύλλο1!$B$14:$C$14</c:f>
              <c:strCache>
                <c:ptCount val="2"/>
                <c:pt idx="0">
                  <c:v>DIRECT</c:v>
                </c:pt>
                <c:pt idx="1">
                  <c:v>INDIRECT</c:v>
                </c:pt>
              </c:strCache>
            </c:strRef>
          </c:cat>
          <c:val>
            <c:numRef>
              <c:f>[Βιβλίο1.xlsx]Φύλλο1!$B$15:$C$15</c:f>
              <c:numCache>
                <c:formatCode>_("€"* #,##0.00_);_("€"* \(#,##0.00\);_("€"* "-"??_);_(@_)</c:formatCode>
                <c:ptCount val="2"/>
                <c:pt idx="0">
                  <c:v>146500</c:v>
                </c:pt>
                <c:pt idx="1">
                  <c:v>135000</c:v>
                </c:pt>
              </c:numCache>
            </c:numRef>
          </c:val>
        </c:ser>
        <c:dLbls>
          <c:showLegendKey val="0"/>
          <c:showVal val="0"/>
          <c:showCatName val="1"/>
          <c:showSerName val="0"/>
          <c:showPercent val="1"/>
          <c:showBubbleSize val="0"/>
          <c:showLeaderLines val="0"/>
        </c:dLbls>
        <c:firstSliceAng val="0"/>
      </c:pieChart>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724187F-5CB8-43C9-BC54-FD569A7CEFE6}" type="datetimeFigureOut">
              <a:rPr lang="en-US"/>
              <a:pPr>
                <a:defRPr/>
              </a:pPr>
              <a:t>3/5/2017</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D69F3BA-2A59-4BB3-9008-4265AABF983D}" type="slidenum">
              <a:rPr lang="en-US"/>
              <a:pPr>
                <a:defRPr/>
              </a:pPr>
              <a:t>‹#›</a:t>
            </a:fld>
            <a:endParaRPr lang="en-US" dirty="0"/>
          </a:p>
        </p:txBody>
      </p:sp>
    </p:spTree>
    <p:extLst>
      <p:ext uri="{BB962C8B-B14F-4D97-AF65-F5344CB8AC3E}">
        <p14:creationId xmlns:p14="http://schemas.microsoft.com/office/powerpoint/2010/main" val="21401573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a:t>
            </a:fld>
            <a:endParaRPr lang="en-US" dirty="0"/>
          </a:p>
        </p:txBody>
      </p:sp>
    </p:spTree>
    <p:extLst>
      <p:ext uri="{BB962C8B-B14F-4D97-AF65-F5344CB8AC3E}">
        <p14:creationId xmlns:p14="http://schemas.microsoft.com/office/powerpoint/2010/main" val="3473759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17</a:t>
            </a:fld>
            <a:endParaRPr lang="en-US" dirty="0"/>
          </a:p>
        </p:txBody>
      </p:sp>
    </p:spTree>
    <p:extLst>
      <p:ext uri="{BB962C8B-B14F-4D97-AF65-F5344CB8AC3E}">
        <p14:creationId xmlns:p14="http://schemas.microsoft.com/office/powerpoint/2010/main" val="562715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600" b="1" dirty="0" err="1" smtClean="0">
                <a:solidFill>
                  <a:schemeClr val="tx1">
                    <a:lumMod val="90000"/>
                    <a:lumOff val="10000"/>
                  </a:schemeClr>
                </a:solidFill>
                <a:latin typeface="Agency FB" pitchFamily="34" charset="0"/>
              </a:rPr>
              <a:t>Eurothentica</a:t>
            </a:r>
            <a:endParaRPr lang="en-GB" sz="1600" b="1" dirty="0" smtClean="0">
              <a:solidFill>
                <a:schemeClr val="tx1">
                  <a:lumMod val="90000"/>
                  <a:lumOff val="10000"/>
                </a:schemeClr>
              </a:solidFill>
              <a:latin typeface="Agency FB" pitchFamily="34" charset="0"/>
            </a:endParaRPr>
          </a:p>
          <a:p>
            <a:pPr algn="just"/>
            <a:endParaRPr lang="en-GB" sz="800" b="1" dirty="0" smtClean="0">
              <a:solidFill>
                <a:schemeClr val="tx1">
                  <a:lumMod val="90000"/>
                  <a:lumOff val="10000"/>
                </a:schemeClr>
              </a:solidFill>
              <a:latin typeface="Agency FB" pitchFamily="34" charset="0"/>
            </a:endParaRPr>
          </a:p>
          <a:p>
            <a:pPr algn="just"/>
            <a:endParaRPr lang="en-US" sz="1200" dirty="0" smtClean="0"/>
          </a:p>
          <a:p>
            <a:pPr algn="just"/>
            <a:r>
              <a:rPr lang="en-US" sz="1200" dirty="0" smtClean="0"/>
              <a:t>Each one of the 7th partners develops 10 narratives and promotes a viable heritage consumption mix united in a pilot project plans which form exceptional heritage experiences for locals and visitors, especially tailored for the senior and youth market.</a:t>
            </a:r>
            <a:endParaRPr lang="el-GR" sz="1200" dirty="0" smtClean="0"/>
          </a:p>
          <a:p>
            <a:pPr algn="just"/>
            <a:endParaRPr lang="el-GR" sz="1200" dirty="0" smtClean="0"/>
          </a:p>
          <a:p>
            <a:pPr algn="just"/>
            <a:r>
              <a:rPr lang="en-US" sz="1200" dirty="0" smtClean="0"/>
              <a:t>The plans reveal the values of local heritage, values of places, objects, sites and collections, oral histories and narrative structures, arts, lifestyles and traditions, etc. and turn them to high added value cultural projects for a wide range of users (locals, visitors, commuters, authorities, decision makers, investors). </a:t>
            </a:r>
            <a:endParaRPr lang="el-GR" sz="1200" dirty="0" smtClean="0"/>
          </a:p>
          <a:p>
            <a:pPr algn="just"/>
            <a:endParaRPr lang="el-GR" sz="1200" dirty="0" smtClean="0"/>
          </a:p>
          <a:p>
            <a:pPr algn="just"/>
            <a:r>
              <a:rPr lang="en-US" sz="1200" dirty="0" smtClean="0"/>
              <a:t>The pilot plans form EUROTHENTICA. It is adaptable as a long-haul European Route for the overseas and distance -decay markets of the Americas, Australia, Russia, China and India. </a:t>
            </a:r>
            <a:endParaRPr lang="en-GB" sz="1200" dirty="0">
              <a:solidFill>
                <a:schemeClr val="tx1">
                  <a:lumMod val="90000"/>
                  <a:lumOff val="10000"/>
                </a:schemeClr>
              </a:solidFill>
            </a:endParaRPr>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18</a:t>
            </a:fld>
            <a:endParaRPr lang="en-US" dirty="0"/>
          </a:p>
        </p:txBody>
      </p:sp>
    </p:spTree>
    <p:extLst>
      <p:ext uri="{BB962C8B-B14F-4D97-AF65-F5344CB8AC3E}">
        <p14:creationId xmlns:p14="http://schemas.microsoft.com/office/powerpoint/2010/main" val="2464273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smtClean="0">
                <a:solidFill>
                  <a:schemeClr val="bg1"/>
                </a:solidFill>
                <a:latin typeface="+mn-lt"/>
              </a:rPr>
              <a:t>Complementary to EUROTHENTICA, 7 Heritage Games are designed with clues from each geo-location to the next and each place to the other revealing the transnational dimension of the innovation and ensuring the visitors experience on and acknowledgement the values of heritage. </a:t>
            </a:r>
          </a:p>
          <a:p>
            <a:pPr algn="just"/>
            <a:r>
              <a:rPr lang="en-US" dirty="0" smtClean="0">
                <a:solidFill>
                  <a:schemeClr val="bg1"/>
                </a:solidFill>
                <a:latin typeface="+mn-lt"/>
              </a:rPr>
              <a:t>The games are family friendly and support both children and adults with new skills and knowledge in the recreational learning environment, thus prolonging travel motivation and length of stay. </a:t>
            </a:r>
          </a:p>
          <a:p>
            <a:pPr algn="just"/>
            <a:r>
              <a:rPr lang="en-US" dirty="0" smtClean="0">
                <a:solidFill>
                  <a:schemeClr val="bg1"/>
                </a:solidFill>
                <a:latin typeface="+mn-lt"/>
              </a:rPr>
              <a:t>The Cultural heritage Route and the Heritage Games defined part of the DIVERTIMENTO outcomes that ensure the interpretive learning, cultural diversity based on distinctive features and national identities of the partner territories. </a:t>
            </a:r>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20</a:t>
            </a:fld>
            <a:endParaRPr lang="en-US" dirty="0"/>
          </a:p>
        </p:txBody>
      </p:sp>
    </p:spTree>
    <p:extLst>
      <p:ext uri="{BB962C8B-B14F-4D97-AF65-F5344CB8AC3E}">
        <p14:creationId xmlns:p14="http://schemas.microsoft.com/office/powerpoint/2010/main" val="734670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22</a:t>
            </a:fld>
            <a:endParaRPr lang="en-US" dirty="0"/>
          </a:p>
        </p:txBody>
      </p:sp>
    </p:spTree>
    <p:extLst>
      <p:ext uri="{BB962C8B-B14F-4D97-AF65-F5344CB8AC3E}">
        <p14:creationId xmlns:p14="http://schemas.microsoft.com/office/powerpoint/2010/main" val="1683594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dirty="0" smtClean="0">
                <a:solidFill>
                  <a:schemeClr val="tx1">
                    <a:lumMod val="90000"/>
                    <a:lumOff val="10000"/>
                  </a:schemeClr>
                </a:solidFill>
              </a:rPr>
              <a:t>Combination of a physical network and a web-based media channel dedicated to the development of regional clusters for the promotion of European cultural heritage destinations. </a:t>
            </a:r>
          </a:p>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23</a:t>
            </a:fld>
            <a:endParaRPr lang="en-US" dirty="0"/>
          </a:p>
        </p:txBody>
      </p:sp>
    </p:spTree>
    <p:extLst>
      <p:ext uri="{BB962C8B-B14F-4D97-AF65-F5344CB8AC3E}">
        <p14:creationId xmlns:p14="http://schemas.microsoft.com/office/powerpoint/2010/main" val="1052268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25</a:t>
            </a:fld>
            <a:endParaRPr lang="en-US" dirty="0"/>
          </a:p>
        </p:txBody>
      </p:sp>
    </p:spTree>
    <p:extLst>
      <p:ext uri="{BB962C8B-B14F-4D97-AF65-F5344CB8AC3E}">
        <p14:creationId xmlns:p14="http://schemas.microsoft.com/office/powerpoint/2010/main" val="927093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3</a:t>
            </a:fld>
            <a:endParaRPr lang="en-US" dirty="0"/>
          </a:p>
        </p:txBody>
      </p:sp>
    </p:spTree>
    <p:extLst>
      <p:ext uri="{BB962C8B-B14F-4D97-AF65-F5344CB8AC3E}">
        <p14:creationId xmlns:p14="http://schemas.microsoft.com/office/powerpoint/2010/main" val="2034326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4</a:t>
            </a:fld>
            <a:endParaRPr lang="en-US" dirty="0"/>
          </a:p>
        </p:txBody>
      </p:sp>
    </p:spTree>
    <p:extLst>
      <p:ext uri="{BB962C8B-B14F-4D97-AF65-F5344CB8AC3E}">
        <p14:creationId xmlns:p14="http://schemas.microsoft.com/office/powerpoint/2010/main" val="3973419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6</a:t>
            </a:fld>
            <a:endParaRPr lang="en-US" dirty="0"/>
          </a:p>
        </p:txBody>
      </p:sp>
    </p:spTree>
    <p:extLst>
      <p:ext uri="{BB962C8B-B14F-4D97-AF65-F5344CB8AC3E}">
        <p14:creationId xmlns:p14="http://schemas.microsoft.com/office/powerpoint/2010/main" val="2034326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7</a:t>
            </a:fld>
            <a:endParaRPr lang="en-US" dirty="0"/>
          </a:p>
        </p:txBody>
      </p:sp>
    </p:spTree>
    <p:extLst>
      <p:ext uri="{BB962C8B-B14F-4D97-AF65-F5344CB8AC3E}">
        <p14:creationId xmlns:p14="http://schemas.microsoft.com/office/powerpoint/2010/main" val="459244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10</a:t>
            </a:fld>
            <a:endParaRPr lang="en-US" dirty="0"/>
          </a:p>
        </p:txBody>
      </p:sp>
    </p:spTree>
    <p:extLst>
      <p:ext uri="{BB962C8B-B14F-4D97-AF65-F5344CB8AC3E}">
        <p14:creationId xmlns:p14="http://schemas.microsoft.com/office/powerpoint/2010/main" val="4153741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chemeClr val="tx1">
                    <a:lumMod val="90000"/>
                    <a:lumOff val="10000"/>
                  </a:schemeClr>
                </a:solidFill>
                <a:latin typeface="+mn-lt"/>
              </a:rPr>
              <a:t>‘II Mondo di Federico Secondo’</a:t>
            </a:r>
          </a:p>
          <a:p>
            <a:r>
              <a:rPr lang="en-US" sz="1200" dirty="0" smtClean="0">
                <a:solidFill>
                  <a:schemeClr val="tx1">
                    <a:lumMod val="90000"/>
                    <a:lumOff val="10000"/>
                  </a:schemeClr>
                </a:solidFill>
                <a:latin typeface="+mn-lt"/>
              </a:rPr>
              <a:t>A combination of museum and live event, through a </a:t>
            </a:r>
            <a:r>
              <a:rPr lang="en-US" sz="1200" dirty="0" err="1" smtClean="0">
                <a:solidFill>
                  <a:schemeClr val="tx1">
                    <a:lumMod val="90000"/>
                    <a:lumOff val="10000"/>
                  </a:schemeClr>
                </a:solidFill>
                <a:latin typeface="+mn-lt"/>
              </a:rPr>
              <a:t>Multivison</a:t>
            </a:r>
            <a:r>
              <a:rPr lang="en-US" sz="1200" dirty="0" smtClean="0">
                <a:solidFill>
                  <a:schemeClr val="tx1">
                    <a:lumMod val="90000"/>
                    <a:lumOff val="10000"/>
                  </a:schemeClr>
                </a:solidFill>
                <a:latin typeface="+mn-lt"/>
              </a:rPr>
              <a:t> show in the Courtyard the Castle of </a:t>
            </a:r>
            <a:r>
              <a:rPr lang="en-US" sz="1200" dirty="0" err="1" smtClean="0">
                <a:solidFill>
                  <a:schemeClr val="tx1">
                    <a:lumMod val="90000"/>
                    <a:lumOff val="10000"/>
                  </a:schemeClr>
                </a:solidFill>
                <a:latin typeface="+mn-lt"/>
              </a:rPr>
              <a:t>Lagopesole</a:t>
            </a:r>
            <a:r>
              <a:rPr lang="en-US" sz="1200" baseline="0" dirty="0" smtClean="0">
                <a:solidFill>
                  <a:schemeClr val="tx1">
                    <a:lumMod val="90000"/>
                    <a:lumOff val="10000"/>
                  </a:schemeClr>
                </a:solidFill>
                <a:latin typeface="+mn-lt"/>
              </a:rPr>
              <a:t> </a:t>
            </a:r>
            <a:r>
              <a:rPr lang="en-US" sz="1200" dirty="0" smtClean="0">
                <a:solidFill>
                  <a:schemeClr val="tx1">
                    <a:lumMod val="90000"/>
                    <a:lumOff val="10000"/>
                  </a:schemeClr>
                </a:solidFill>
                <a:latin typeface="+mn-lt"/>
              </a:rPr>
              <a:t>where the local community was also represented. </a:t>
            </a:r>
          </a:p>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11</a:t>
            </a:fld>
            <a:endParaRPr lang="en-US" dirty="0"/>
          </a:p>
        </p:txBody>
      </p:sp>
    </p:spTree>
    <p:extLst>
      <p:ext uri="{BB962C8B-B14F-4D97-AF65-F5344CB8AC3E}">
        <p14:creationId xmlns:p14="http://schemas.microsoft.com/office/powerpoint/2010/main" val="298873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13</a:t>
            </a:fld>
            <a:endParaRPr lang="en-US" dirty="0"/>
          </a:p>
        </p:txBody>
      </p:sp>
    </p:spTree>
    <p:extLst>
      <p:ext uri="{BB962C8B-B14F-4D97-AF65-F5344CB8AC3E}">
        <p14:creationId xmlns:p14="http://schemas.microsoft.com/office/powerpoint/2010/main" val="3209820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D69F3BA-2A59-4BB3-9008-4265AABF983D}" type="slidenum">
              <a:rPr lang="en-US" smtClean="0"/>
              <a:pPr>
                <a:defRPr/>
              </a:pPr>
              <a:t>15</a:t>
            </a:fld>
            <a:endParaRPr lang="en-US" dirty="0"/>
          </a:p>
        </p:txBody>
      </p:sp>
    </p:spTree>
    <p:extLst>
      <p:ext uri="{BB962C8B-B14F-4D97-AF65-F5344CB8AC3E}">
        <p14:creationId xmlns:p14="http://schemas.microsoft.com/office/powerpoint/2010/main" val="255941869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5" name="Title Placeholder 1"/>
          <p:cNvSpPr>
            <a:spLocks noGrp="1"/>
          </p:cNvSpPr>
          <p:nvPr>
            <p:ph type="title"/>
          </p:nvPr>
        </p:nvSpPr>
        <p:spPr>
          <a:xfrm>
            <a:off x="531979" y="330204"/>
            <a:ext cx="16546191" cy="1086407"/>
          </a:xfrm>
          <a:prstGeom prst="rect">
            <a:avLst/>
          </a:prstGeom>
        </p:spPr>
        <p:txBody>
          <a:bodyPr rtlCol="0">
            <a:normAutofit/>
          </a:body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FCCB72DD-326E-4605-B63F-6DD8111D01FA}" type="datetimeFigureOut">
              <a:rPr lang="en-US"/>
              <a:pPr>
                <a:defRPr/>
              </a:pPr>
              <a:t>3/5/2017</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BC871707-3CB7-4DEA-A914-7CF71B086B99}" type="slidenum">
              <a:rPr lang="en-US"/>
              <a:pPr>
                <a:defRPr/>
              </a:pPr>
              <a:t>‹#›</a:t>
            </a:fld>
            <a:endParaRPr lang="en-US" dirty="0"/>
          </a:p>
        </p:txBody>
      </p:sp>
      <p:sp>
        <p:nvSpPr>
          <p:cNvPr id="6" name="TextBox 5"/>
          <p:cNvSpPr txBox="1"/>
          <p:nvPr userDrawn="1"/>
        </p:nvSpPr>
        <p:spPr>
          <a:xfrm>
            <a:off x="1" y="8967445"/>
            <a:ext cx="17610138" cy="954107"/>
          </a:xfrm>
          <a:prstGeom prst="rect">
            <a:avLst/>
          </a:prstGeom>
          <a:solidFill>
            <a:schemeClr val="bg1"/>
          </a:solidFill>
        </p:spPr>
        <p:txBody>
          <a:bodyPr wrap="square" rtlCol="0">
            <a:spAutoFit/>
          </a:bodyPr>
          <a:lstStyle/>
          <a:p>
            <a:endParaRPr lang="en-US" sz="400" dirty="0" smtClean="0"/>
          </a:p>
          <a:p>
            <a:endParaRPr lang="en-US" sz="400" dirty="0"/>
          </a:p>
          <a:p>
            <a:endParaRPr lang="en-US" sz="400" dirty="0" smtClean="0"/>
          </a:p>
          <a:p>
            <a:endParaRPr lang="en-US" sz="400" dirty="0"/>
          </a:p>
          <a:p>
            <a:endParaRPr lang="en-US" sz="400" dirty="0" smtClean="0"/>
          </a:p>
          <a:p>
            <a:endParaRPr lang="en-US" sz="400" dirty="0"/>
          </a:p>
          <a:p>
            <a:endParaRPr lang="en-US" sz="400" dirty="0" smtClean="0"/>
          </a:p>
          <a:p>
            <a:endParaRPr lang="en-US" sz="400" dirty="0"/>
          </a:p>
          <a:p>
            <a:endParaRPr lang="en-US" sz="400" dirty="0" smtClean="0"/>
          </a:p>
          <a:p>
            <a:endParaRPr lang="en-US" sz="400" dirty="0"/>
          </a:p>
          <a:p>
            <a:endParaRPr lang="en-US" sz="400" dirty="0" smtClean="0"/>
          </a:p>
          <a:p>
            <a:endParaRPr lang="en-US" sz="400" dirty="0"/>
          </a:p>
          <a:p>
            <a:endParaRPr lang="en-US" sz="400" dirty="0" smtClean="0"/>
          </a:p>
          <a:p>
            <a:endParaRPr lang="en-US" sz="400" dirty="0"/>
          </a:p>
        </p:txBody>
      </p:sp>
      <p:pic>
        <p:nvPicPr>
          <p:cNvPr id="9" name="Picture 2" descr="http://divertimentoenterprise.eu/images/divertimento/LogoBIG.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6118" y="8962534"/>
            <a:ext cx="1584176" cy="943465"/>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userDrawn="1"/>
        </p:nvGrpSpPr>
        <p:grpSpPr>
          <a:xfrm>
            <a:off x="2163304" y="9063988"/>
            <a:ext cx="5715000" cy="849631"/>
            <a:chOff x="0" y="0"/>
            <a:chExt cx="5715000" cy="850253"/>
          </a:xfrm>
        </p:grpSpPr>
        <p:pic>
          <p:nvPicPr>
            <p:cNvPr id="11" name="Picture 10"/>
            <p:cNvPicPr/>
            <p:nvPr/>
          </p:nvPicPr>
          <p:blipFill>
            <a:blip r:embed="rId3"/>
            <a:stretch>
              <a:fillRect/>
            </a:stretch>
          </p:blipFill>
          <p:spPr>
            <a:xfrm>
              <a:off x="685801" y="259703"/>
              <a:ext cx="1371600" cy="320992"/>
            </a:xfrm>
            <a:prstGeom prst="rect">
              <a:avLst/>
            </a:prstGeom>
          </p:spPr>
        </p:pic>
        <p:pic>
          <p:nvPicPr>
            <p:cNvPr id="12"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98801" y="186678"/>
              <a:ext cx="914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descr="UBBSLA-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77708" y="88253"/>
              <a:ext cx="951492" cy="58675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F:\COSME\Logo Culturepolis.pn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240653"/>
              <a:ext cx="685800" cy="438150"/>
            </a:xfrm>
            <a:prstGeom prst="rect">
              <a:avLst/>
            </a:prstGeom>
            <a:noFill/>
            <a:ln>
              <a:noFill/>
            </a:ln>
          </p:spPr>
        </p:pic>
        <p:pic>
          <p:nvPicPr>
            <p:cNvPr id="15" name="Picture 14" descr="Eastern Blacksea Development Agency(DOKA)-Turkey"/>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4748" y="0"/>
              <a:ext cx="850252" cy="85025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IEN Logo"/>
            <p:cNvPicPr/>
            <p:nvPr/>
          </p:nvPicPr>
          <p:blipFill>
            <a:blip r:embed="rId8">
              <a:extLst>
                <a:ext uri="{28A0092B-C50C-407E-A947-70E740481C1C}">
                  <a14:useLocalDpi xmlns:a14="http://schemas.microsoft.com/office/drawing/2010/main" val="0"/>
                </a:ext>
              </a:extLst>
            </a:blip>
            <a:srcRect/>
            <a:stretch>
              <a:fillRect/>
            </a:stretch>
          </p:blipFill>
          <p:spPr bwMode="auto">
            <a:xfrm>
              <a:off x="3729677" y="88253"/>
              <a:ext cx="537523" cy="557507"/>
            </a:xfrm>
            <a:prstGeom prst="rect">
              <a:avLst/>
            </a:prstGeom>
            <a:noFill/>
            <a:ln>
              <a:noFill/>
            </a:ln>
          </p:spPr>
        </p:pic>
        <p:pic>
          <p:nvPicPr>
            <p:cNvPr id="17" name="Picture 16" descr="http://www.ivetagr.org/hotelofi/Hotelofi_files/logo.pn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33600" y="171280"/>
              <a:ext cx="596265" cy="485140"/>
            </a:xfrm>
            <a:prstGeom prst="rect">
              <a:avLst/>
            </a:prstGeom>
            <a:noFill/>
            <a:ln>
              <a:noFill/>
            </a:ln>
          </p:spPr>
        </p:pic>
      </p:grpSp>
    </p:spTree>
    <p:extLst>
      <p:ext uri="{BB962C8B-B14F-4D97-AF65-F5344CB8AC3E}">
        <p14:creationId xmlns:p14="http://schemas.microsoft.com/office/powerpoint/2010/main" val="4238021293"/>
      </p:ext>
    </p:extLst>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531979" y="330204"/>
            <a:ext cx="16546191" cy="1540933"/>
          </a:xfrm>
          <a:prstGeom prst="rect">
            <a:avLst/>
          </a:prstGeom>
        </p:spPr>
        <p:txBody>
          <a:bodyPr rtlCol="0">
            <a:normAutofit/>
          </a:bodyPr>
          <a:lstStyle/>
          <a:p>
            <a:r>
              <a:rPr lang="en-US" smtClean="0"/>
              <a:t>Click to edit Master title style</a:t>
            </a:r>
            <a:endParaRPr lang="en-US" dirty="0"/>
          </a:p>
        </p:txBody>
      </p:sp>
      <p:sp>
        <p:nvSpPr>
          <p:cNvPr id="12" name="Content Placeholder 11"/>
          <p:cNvSpPr>
            <a:spLocks noGrp="1"/>
          </p:cNvSpPr>
          <p:nvPr>
            <p:ph sz="quarter" idx="13"/>
          </p:nvPr>
        </p:nvSpPr>
        <p:spPr>
          <a:xfrm>
            <a:off x="531982" y="1875537"/>
            <a:ext cx="8188717" cy="7132320"/>
          </a:xfrm>
        </p:spPr>
        <p:txBody>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1"/>
          <p:cNvSpPr>
            <a:spLocks noGrp="1"/>
          </p:cNvSpPr>
          <p:nvPr>
            <p:ph sz="quarter" idx="14"/>
          </p:nvPr>
        </p:nvSpPr>
        <p:spPr>
          <a:xfrm>
            <a:off x="8889462" y="1875537"/>
            <a:ext cx="8188717" cy="7132320"/>
          </a:xfrm>
        </p:spPr>
        <p:txBody>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5"/>
          </p:nvPr>
        </p:nvSpPr>
        <p:spPr/>
        <p:txBody>
          <a:bodyPr/>
          <a:lstStyle>
            <a:lvl1pPr>
              <a:defRPr/>
            </a:lvl1pPr>
          </a:lstStyle>
          <a:p>
            <a:pPr>
              <a:defRPr/>
            </a:pPr>
            <a:fld id="{EC9EA14A-F489-451C-9032-7B42AF21EC56}" type="datetimeFigureOut">
              <a:rPr lang="en-US"/>
              <a:pPr>
                <a:defRPr/>
              </a:pPr>
              <a:t>3/5/2017</a:t>
            </a:fld>
            <a:endParaRPr lang="en-US" dirty="0"/>
          </a:p>
        </p:txBody>
      </p:sp>
      <p:sp>
        <p:nvSpPr>
          <p:cNvPr id="6" name="Footer Placeholder 4"/>
          <p:cNvSpPr>
            <a:spLocks noGrp="1"/>
          </p:cNvSpPr>
          <p:nvPr>
            <p:ph type="ftr" sz="quarter" idx="16"/>
          </p:nvPr>
        </p:nvSpPr>
        <p:spPr/>
        <p:txBody>
          <a:bodyPr/>
          <a:lstStyle>
            <a:lvl1pPr>
              <a:defRPr/>
            </a:lvl1pPr>
          </a:lstStyle>
          <a:p>
            <a:pPr>
              <a:defRPr/>
            </a:pPr>
            <a:endParaRPr lang="en-US" dirty="0"/>
          </a:p>
        </p:txBody>
      </p:sp>
      <p:sp>
        <p:nvSpPr>
          <p:cNvPr id="7" name="Slide Number Placeholder 5"/>
          <p:cNvSpPr>
            <a:spLocks noGrp="1"/>
          </p:cNvSpPr>
          <p:nvPr>
            <p:ph type="sldNum" sz="quarter" idx="17"/>
          </p:nvPr>
        </p:nvSpPr>
        <p:spPr/>
        <p:txBody>
          <a:bodyPr/>
          <a:lstStyle>
            <a:lvl1pPr>
              <a:defRPr/>
            </a:lvl1pPr>
          </a:lstStyle>
          <a:p>
            <a:pPr>
              <a:defRPr/>
            </a:pPr>
            <a:fld id="{CA7E2E0A-5A25-4BE2-9BF3-31D0AD3A8276}" type="slidenum">
              <a:rPr lang="en-US"/>
              <a:pPr>
                <a:defRPr/>
              </a:pPr>
              <a:t>‹#›</a:t>
            </a:fld>
            <a:endParaRPr lang="en-US" dirty="0"/>
          </a:p>
        </p:txBody>
      </p:sp>
    </p:spTree>
    <p:extLst>
      <p:ext uri="{BB962C8B-B14F-4D97-AF65-F5344CB8AC3E}">
        <p14:creationId xmlns:p14="http://schemas.microsoft.com/office/powerpoint/2010/main" val="2151838180"/>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531979" y="330204"/>
            <a:ext cx="16546191" cy="1540933"/>
          </a:xfrm>
          <a:prstGeom prst="rect">
            <a:avLst/>
          </a:prstGeom>
        </p:spPr>
        <p:txBody>
          <a:bodyPr rtlCol="0">
            <a:normAutofit/>
          </a:bodyPr>
          <a:lstStyle/>
          <a:p>
            <a:r>
              <a:rPr lang="en-US" smtClean="0"/>
              <a:t>Click to edit Master title style</a:t>
            </a:r>
            <a:endParaRPr lang="en-US" dirty="0"/>
          </a:p>
        </p:txBody>
      </p:sp>
      <p:sp>
        <p:nvSpPr>
          <p:cNvPr id="14" name="Content Placeholder 11"/>
          <p:cNvSpPr>
            <a:spLocks noGrp="1"/>
          </p:cNvSpPr>
          <p:nvPr>
            <p:ph sz="quarter" idx="13"/>
          </p:nvPr>
        </p:nvSpPr>
        <p:spPr>
          <a:xfrm>
            <a:off x="531982" y="2615185"/>
            <a:ext cx="8188717" cy="6392672"/>
          </a:xfrm>
        </p:spPr>
        <p:txBody>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1"/>
          <p:cNvSpPr>
            <a:spLocks noGrp="1"/>
          </p:cNvSpPr>
          <p:nvPr>
            <p:ph sz="quarter" idx="14"/>
          </p:nvPr>
        </p:nvSpPr>
        <p:spPr>
          <a:xfrm>
            <a:off x="8889462" y="2615185"/>
            <a:ext cx="8188717" cy="6392672"/>
          </a:xfrm>
        </p:spPr>
        <p:txBody>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0" name="Text Placeholder 3"/>
          <p:cNvSpPr>
            <a:spLocks noGrp="1"/>
          </p:cNvSpPr>
          <p:nvPr>
            <p:ph type="body" sz="half" idx="2"/>
          </p:nvPr>
        </p:nvSpPr>
        <p:spPr>
          <a:xfrm>
            <a:off x="531981" y="1875541"/>
            <a:ext cx="8181380" cy="736069"/>
          </a:xfrm>
        </p:spPr>
        <p:txBody>
          <a:bodyPr anchor="ct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8889458" y="1875541"/>
            <a:ext cx="8181380" cy="736069"/>
          </a:xfrm>
        </p:spPr>
        <p:txBody>
          <a:bodyPr anchor="ct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3"/>
          <p:cNvSpPr>
            <a:spLocks noGrp="1"/>
          </p:cNvSpPr>
          <p:nvPr>
            <p:ph type="dt" sz="half" idx="16"/>
          </p:nvPr>
        </p:nvSpPr>
        <p:spPr/>
        <p:txBody>
          <a:bodyPr/>
          <a:lstStyle>
            <a:lvl1pPr>
              <a:defRPr/>
            </a:lvl1pPr>
          </a:lstStyle>
          <a:p>
            <a:pPr>
              <a:defRPr/>
            </a:pPr>
            <a:fld id="{2BF5E469-9706-4C5D-9531-C8B0AE20977F}" type="datetimeFigureOut">
              <a:rPr lang="en-US"/>
              <a:pPr>
                <a:defRPr/>
              </a:pPr>
              <a:t>3/5/2017</a:t>
            </a:fld>
            <a:endParaRPr lang="en-US" dirty="0"/>
          </a:p>
        </p:txBody>
      </p:sp>
      <p:sp>
        <p:nvSpPr>
          <p:cNvPr id="8" name="Footer Placeholder 4"/>
          <p:cNvSpPr>
            <a:spLocks noGrp="1"/>
          </p:cNvSpPr>
          <p:nvPr>
            <p:ph type="ftr" sz="quarter" idx="17"/>
          </p:nvPr>
        </p:nvSpPr>
        <p:spPr/>
        <p:txBody>
          <a:bodyPr/>
          <a:lstStyle>
            <a:lvl1pPr>
              <a:defRPr/>
            </a:lvl1pPr>
          </a:lstStyle>
          <a:p>
            <a:pPr>
              <a:defRPr/>
            </a:pPr>
            <a:endParaRPr lang="en-US" dirty="0"/>
          </a:p>
        </p:txBody>
      </p:sp>
      <p:sp>
        <p:nvSpPr>
          <p:cNvPr id="9" name="Slide Number Placeholder 5"/>
          <p:cNvSpPr>
            <a:spLocks noGrp="1"/>
          </p:cNvSpPr>
          <p:nvPr>
            <p:ph type="sldNum" sz="quarter" idx="18"/>
          </p:nvPr>
        </p:nvSpPr>
        <p:spPr/>
        <p:txBody>
          <a:bodyPr/>
          <a:lstStyle>
            <a:lvl1pPr>
              <a:defRPr/>
            </a:lvl1pPr>
          </a:lstStyle>
          <a:p>
            <a:pPr>
              <a:defRPr/>
            </a:pPr>
            <a:fld id="{2FB21B3E-58BB-48A7-AD42-6D1BB8C0B86D}" type="slidenum">
              <a:rPr lang="en-US"/>
              <a:pPr>
                <a:defRPr/>
              </a:pPr>
              <a:t>‹#›</a:t>
            </a:fld>
            <a:endParaRPr lang="en-US" dirty="0"/>
          </a:p>
        </p:txBody>
      </p:sp>
    </p:spTree>
    <p:extLst>
      <p:ext uri="{BB962C8B-B14F-4D97-AF65-F5344CB8AC3E}">
        <p14:creationId xmlns:p14="http://schemas.microsoft.com/office/powerpoint/2010/main" val="1453812558"/>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 name="Title Placeholder 1"/>
          <p:cNvSpPr>
            <a:spLocks noGrp="1"/>
          </p:cNvSpPr>
          <p:nvPr>
            <p:ph type="title"/>
          </p:nvPr>
        </p:nvSpPr>
        <p:spPr>
          <a:xfrm>
            <a:off x="531979" y="330204"/>
            <a:ext cx="16546191" cy="1540933"/>
          </a:xfrm>
          <a:prstGeom prst="rect">
            <a:avLst/>
          </a:prstGeom>
        </p:spPr>
        <p:txBody>
          <a:bodyPr rtlCol="0">
            <a:normAutofit/>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3E122D53-1744-496D-99AF-922452032062}" type="datetimeFigureOut">
              <a:rPr lang="en-US"/>
              <a:pPr>
                <a:defRPr/>
              </a:pPr>
              <a:t>3/5/2017</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77B02FC2-2F3C-4C0D-8645-BBECE57928D2}" type="slidenum">
              <a:rPr lang="en-US"/>
              <a:pPr>
                <a:defRPr/>
              </a:pPr>
              <a:t>‹#›</a:t>
            </a:fld>
            <a:endParaRPr lang="en-US" dirty="0"/>
          </a:p>
        </p:txBody>
      </p:sp>
    </p:spTree>
    <p:extLst>
      <p:ext uri="{BB962C8B-B14F-4D97-AF65-F5344CB8AC3E}">
        <p14:creationId xmlns:p14="http://schemas.microsoft.com/office/powerpoint/2010/main" val="3818172903"/>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60297A8-62AC-4023-8B6A-3DE1E37006DE}" type="datetimeFigureOut">
              <a:rPr lang="en-US"/>
              <a:pPr>
                <a:defRPr/>
              </a:pPr>
              <a:t>3/5/2017</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9C53B711-EED0-4B27-85E4-83B25F613F97}" type="slidenum">
              <a:rPr lang="en-US"/>
              <a:pPr>
                <a:defRPr/>
              </a:pPr>
              <a:t>‹#›</a:t>
            </a:fld>
            <a:endParaRPr lang="en-US" dirty="0"/>
          </a:p>
        </p:txBody>
      </p:sp>
    </p:spTree>
    <p:extLst>
      <p:ext uri="{BB962C8B-B14F-4D97-AF65-F5344CB8AC3E}">
        <p14:creationId xmlns:p14="http://schemas.microsoft.com/office/powerpoint/2010/main" val="4115991203"/>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79E9198-A6B2-48BA-B47A-851C036355D7}" type="datetimeFigureOut">
              <a:rPr lang="en-US"/>
              <a:pPr>
                <a:defRPr/>
              </a:pPr>
              <a:t>3/5/2017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E6F8514-08E4-4560-83D6-CD0D27BD3BE9}" type="slidenum">
              <a:rPr lang="en-US"/>
              <a:pPr>
                <a:defRPr/>
              </a:pPr>
              <a:t>‹#›</a:t>
            </a:fld>
            <a:endParaRPr lang="en-US" dirty="0"/>
          </a:p>
        </p:txBody>
      </p:sp>
    </p:spTree>
    <p:extLst>
      <p:ext uri="{BB962C8B-B14F-4D97-AF65-F5344CB8AC3E}">
        <p14:creationId xmlns:p14="http://schemas.microsoft.com/office/powerpoint/2010/main" val="2275301411"/>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767359" y="396705"/>
            <a:ext cx="3962284" cy="845220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0515" y="396705"/>
            <a:ext cx="11593341" cy="8452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8592DAC-6A90-480D-8B32-5AF9D2539437}" type="datetimeFigureOut">
              <a:rPr lang="en-US"/>
              <a:pPr>
                <a:defRPr/>
              </a:pPr>
              <a:t>3/5/2017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87D190FE-EB7B-481D-BA17-E4AA25B1D03F}" type="slidenum">
              <a:rPr lang="en-US"/>
              <a:pPr>
                <a:defRPr/>
              </a:pPr>
              <a:t>‹#›</a:t>
            </a:fld>
            <a:endParaRPr lang="en-US" dirty="0"/>
          </a:p>
        </p:txBody>
      </p:sp>
    </p:spTree>
    <p:extLst>
      <p:ext uri="{BB962C8B-B14F-4D97-AF65-F5344CB8AC3E}">
        <p14:creationId xmlns:p14="http://schemas.microsoft.com/office/powerpoint/2010/main" val="1425397279"/>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Foto - Verticale">
    <p:spTree>
      <p:nvGrpSpPr>
        <p:cNvPr id="1" name=""/>
        <p:cNvGrpSpPr/>
        <p:nvPr/>
      </p:nvGrpSpPr>
      <p:grpSpPr>
        <a:xfrm>
          <a:off x="0" y="0"/>
          <a:ext cx="0" cy="0"/>
          <a:chOff x="0" y="0"/>
          <a:chExt cx="0" cy="0"/>
        </a:xfrm>
      </p:grpSpPr>
      <p:sp>
        <p:nvSpPr>
          <p:cNvPr id="40" name="Shape 40"/>
          <p:cNvSpPr>
            <a:spLocks noGrp="1"/>
          </p:cNvSpPr>
          <p:nvPr>
            <p:ph type="pic" sz="half" idx="13"/>
          </p:nvPr>
        </p:nvSpPr>
        <p:spPr>
          <a:xfrm>
            <a:off x="8736280" y="1083469"/>
            <a:ext cx="7618448" cy="7751961"/>
          </a:xfrm>
          <a:prstGeom prst="rect">
            <a:avLst/>
          </a:prstGeom>
          <a:ln w="9525">
            <a:round/>
          </a:ln>
        </p:spPr>
        <p:txBody>
          <a:bodyPr lIns="110550" tIns="55274" rIns="110550" bIns="55274" anchor="t">
            <a:noAutofit/>
          </a:bodyPr>
          <a:lstStyle/>
          <a:p>
            <a:endParaRPr/>
          </a:p>
        </p:txBody>
      </p:sp>
      <p:sp>
        <p:nvSpPr>
          <p:cNvPr id="41" name="Shape 41"/>
          <p:cNvSpPr>
            <a:spLocks noGrp="1"/>
          </p:cNvSpPr>
          <p:nvPr>
            <p:ph type="title"/>
          </p:nvPr>
        </p:nvSpPr>
        <p:spPr>
          <a:xfrm>
            <a:off x="1221016" y="941586"/>
            <a:ext cx="6878960" cy="4166195"/>
          </a:xfrm>
          <a:prstGeom prst="rect">
            <a:avLst/>
          </a:prstGeom>
        </p:spPr>
        <p:txBody>
          <a:bodyPr anchor="b"/>
          <a:lstStyle/>
          <a:p>
            <a:r>
              <a:t>Title Text</a:t>
            </a:r>
          </a:p>
        </p:txBody>
      </p:sp>
      <p:sp>
        <p:nvSpPr>
          <p:cNvPr id="42" name="Shape 42"/>
          <p:cNvSpPr>
            <a:spLocks noGrp="1"/>
          </p:cNvSpPr>
          <p:nvPr>
            <p:ph type="body" sz="quarter" idx="1"/>
          </p:nvPr>
        </p:nvSpPr>
        <p:spPr>
          <a:xfrm>
            <a:off x="1221016" y="5107781"/>
            <a:ext cx="6878960" cy="3740547"/>
          </a:xfrm>
          <a:prstGeom prst="rect">
            <a:avLst/>
          </a:prstGeom>
        </p:spPr>
        <p:txBody>
          <a:bodyPr anchor="t"/>
          <a:lstStyle>
            <a:lvl1pPr marL="0" indent="0">
              <a:lnSpc>
                <a:spcPct val="80000"/>
              </a:lnSpc>
              <a:spcBef>
                <a:spcPts val="0"/>
              </a:spcBef>
              <a:buSzTx/>
              <a:buNone/>
              <a:defRPr cap="all" spc="348">
                <a:solidFill>
                  <a:srgbClr val="3E3B39"/>
                </a:solidFill>
                <a:latin typeface="+mn-lt"/>
                <a:ea typeface="+mn-ea"/>
                <a:cs typeface="+mn-cs"/>
                <a:sym typeface="Avenir Next"/>
              </a:defRPr>
            </a:lvl1pPr>
            <a:lvl2pPr marL="0" indent="276377">
              <a:lnSpc>
                <a:spcPct val="80000"/>
              </a:lnSpc>
              <a:spcBef>
                <a:spcPts val="0"/>
              </a:spcBef>
              <a:buSzTx/>
              <a:buNone/>
              <a:defRPr cap="all" spc="348">
                <a:solidFill>
                  <a:srgbClr val="3E3B39"/>
                </a:solidFill>
                <a:latin typeface="+mn-lt"/>
                <a:ea typeface="+mn-ea"/>
                <a:cs typeface="+mn-cs"/>
                <a:sym typeface="Avenir Next"/>
              </a:defRPr>
            </a:lvl2pPr>
            <a:lvl3pPr marL="0" indent="552755">
              <a:lnSpc>
                <a:spcPct val="80000"/>
              </a:lnSpc>
              <a:spcBef>
                <a:spcPts val="0"/>
              </a:spcBef>
              <a:buSzTx/>
              <a:buNone/>
              <a:defRPr cap="all" spc="348">
                <a:solidFill>
                  <a:srgbClr val="3E3B39"/>
                </a:solidFill>
                <a:latin typeface="+mn-lt"/>
                <a:ea typeface="+mn-ea"/>
                <a:cs typeface="+mn-cs"/>
                <a:sym typeface="Avenir Next"/>
              </a:defRPr>
            </a:lvl3pPr>
            <a:lvl4pPr marL="0" indent="829132">
              <a:lnSpc>
                <a:spcPct val="80000"/>
              </a:lnSpc>
              <a:spcBef>
                <a:spcPts val="0"/>
              </a:spcBef>
              <a:buSzTx/>
              <a:buNone/>
              <a:defRPr cap="all" spc="348">
                <a:solidFill>
                  <a:srgbClr val="3E3B39"/>
                </a:solidFill>
                <a:latin typeface="+mn-lt"/>
                <a:ea typeface="+mn-ea"/>
                <a:cs typeface="+mn-cs"/>
                <a:sym typeface="Avenir Next"/>
              </a:defRPr>
            </a:lvl4pPr>
            <a:lvl5pPr marL="0" indent="1105510">
              <a:lnSpc>
                <a:spcPct val="80000"/>
              </a:lnSpc>
              <a:spcBef>
                <a:spcPts val="0"/>
              </a:spcBef>
              <a:buSzTx/>
              <a:buNone/>
              <a:defRPr cap="all" spc="348">
                <a:solidFill>
                  <a:srgbClr val="3E3B39"/>
                </a:solidFill>
                <a:latin typeface="+mn-lt"/>
                <a:ea typeface="+mn-ea"/>
                <a:cs typeface="+mn-cs"/>
                <a:sym typeface="Avenir Next"/>
              </a:defRPr>
            </a:lvl5pPr>
          </a:lstStyle>
          <a:p>
            <a:r>
              <a:t>Body Level One</a:t>
            </a:r>
          </a:p>
          <a:p>
            <a:pPr lvl="1"/>
            <a:r>
              <a:t>Body Level Two</a:t>
            </a:r>
          </a:p>
          <a:p>
            <a:pPr lvl="2"/>
            <a:r>
              <a:t>Body Level Three</a:t>
            </a:r>
          </a:p>
          <a:p>
            <a:pPr lvl="3"/>
            <a:r>
              <a:t>Body Level Four</a:t>
            </a:r>
          </a:p>
          <a:p>
            <a:pPr lvl="4"/>
            <a:r>
              <a:t>Body Level Five</a:t>
            </a:r>
          </a:p>
        </p:txBody>
      </p:sp>
      <p:sp>
        <p:nvSpPr>
          <p:cNvPr id="43" name="Shape 43"/>
          <p:cNvSpPr>
            <a:spLocks noGrp="1"/>
          </p:cNvSpPr>
          <p:nvPr>
            <p:ph type="sldNum" sz="quarter" idx="2"/>
          </p:nvPr>
        </p:nvSpPr>
        <p:spPr>
          <a:xfrm>
            <a:off x="8536308" y="9402961"/>
            <a:ext cx="554720" cy="425648"/>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7325492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5000"/>
            <a:alpha val="76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3064" y="330201"/>
            <a:ext cx="16546191" cy="154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a:xfrm>
            <a:off x="483064" y="1871137"/>
            <a:ext cx="16546191" cy="712681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531974" y="9286879"/>
            <a:ext cx="4109032" cy="421922"/>
          </a:xfrm>
          <a:prstGeom prst="rect">
            <a:avLst/>
          </a:prstGeom>
        </p:spPr>
        <p:txBody>
          <a:bodyPr vert="horz" lIns="91440" tIns="45720" rIns="91440" bIns="45720" rtlCol="0" anchor="ctr">
            <a:normAutofit/>
          </a:bodyPr>
          <a:lstStyle>
            <a:lvl1pPr algn="l" fontAlgn="auto">
              <a:spcBef>
                <a:spcPts val="0"/>
              </a:spcBef>
              <a:spcAft>
                <a:spcPts val="0"/>
              </a:spcAft>
              <a:defRPr sz="1050" b="1">
                <a:solidFill>
                  <a:schemeClr val="tx2"/>
                </a:solidFill>
                <a:latin typeface="+mn-lt"/>
                <a:cs typeface="+mn-cs"/>
              </a:defRPr>
            </a:lvl1pPr>
          </a:lstStyle>
          <a:p>
            <a:pPr>
              <a:defRPr/>
            </a:pPr>
            <a:fld id="{DF16CDB4-518B-4F5D-B141-5540782ED0D3}" type="datetimeFigureOut">
              <a:rPr lang="en-US"/>
              <a:pPr>
                <a:defRPr/>
              </a:pPr>
              <a:t>3/5/2017</a:t>
            </a:fld>
            <a:endParaRPr lang="en-US" dirty="0"/>
          </a:p>
        </p:txBody>
      </p:sp>
      <p:sp>
        <p:nvSpPr>
          <p:cNvPr id="5" name="Footer Placeholder 4"/>
          <p:cNvSpPr>
            <a:spLocks noGrp="1"/>
          </p:cNvSpPr>
          <p:nvPr>
            <p:ph type="ftr" sz="quarter" idx="3"/>
          </p:nvPr>
        </p:nvSpPr>
        <p:spPr>
          <a:xfrm>
            <a:off x="7209155" y="9286879"/>
            <a:ext cx="7869531" cy="421922"/>
          </a:xfrm>
          <a:prstGeom prst="rect">
            <a:avLst/>
          </a:prstGeom>
        </p:spPr>
        <p:txBody>
          <a:bodyPr vert="horz" lIns="91440" tIns="45720" rIns="91440" bIns="45720" rtlCol="0" anchor="ctr">
            <a:normAutofit/>
          </a:bodyPr>
          <a:lstStyle>
            <a:lvl1pPr algn="l" fontAlgn="auto">
              <a:spcBef>
                <a:spcPts val="0"/>
              </a:spcBef>
              <a:spcAft>
                <a:spcPts val="0"/>
              </a:spcAft>
              <a:defRPr sz="1050" b="1">
                <a:solidFill>
                  <a:schemeClr val="tx2"/>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15390529" y="9286879"/>
            <a:ext cx="1687636" cy="421922"/>
          </a:xfrm>
          <a:prstGeom prst="rect">
            <a:avLst/>
          </a:prstGeom>
        </p:spPr>
        <p:txBody>
          <a:bodyPr vert="horz" lIns="91440" tIns="45720" rIns="91440" bIns="45720" rtlCol="0" anchor="ctr">
            <a:normAutofit/>
          </a:bodyPr>
          <a:lstStyle>
            <a:lvl1pPr algn="r" fontAlgn="auto">
              <a:spcBef>
                <a:spcPts val="0"/>
              </a:spcBef>
              <a:spcAft>
                <a:spcPts val="0"/>
              </a:spcAft>
              <a:defRPr sz="1600" b="1">
                <a:solidFill>
                  <a:schemeClr val="tx2"/>
                </a:solidFill>
                <a:latin typeface="+mn-lt"/>
                <a:cs typeface="+mn-cs"/>
              </a:defRPr>
            </a:lvl1pPr>
          </a:lstStyle>
          <a:p>
            <a:pPr>
              <a:defRPr/>
            </a:pPr>
            <a:fld id="{DE34E9CF-2216-4A13-8682-107B607EA1E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114" r:id="rId1"/>
    <p:sldLayoutId id="2147484115" r:id="rId2"/>
    <p:sldLayoutId id="2147484116" r:id="rId3"/>
    <p:sldLayoutId id="2147484117" r:id="rId4"/>
    <p:sldLayoutId id="2147484118" r:id="rId5"/>
    <p:sldLayoutId id="2147484119" r:id="rId6"/>
    <p:sldLayoutId id="2147484120" r:id="rId7"/>
    <p:sldLayoutId id="2147484121" r:id="rId8"/>
  </p:sldLayoutIdLst>
  <p:transition spd="slow">
    <p:fade/>
  </p:transition>
  <p:timing>
    <p:tnLst>
      <p:par>
        <p:cTn id="1" dur="indefinite" restart="never" nodeType="tmRoot"/>
      </p:par>
    </p:tnLst>
  </p:timing>
  <p:txStyles>
    <p:titleStyle>
      <a:lvl1pPr algn="l" rtl="0" eaLnBrk="0" fontAlgn="base" hangingPunct="0">
        <a:spcBef>
          <a:spcPts val="400"/>
        </a:spcBef>
        <a:spcAft>
          <a:spcPct val="0"/>
        </a:spcAft>
        <a:defRPr sz="3600" kern="1200">
          <a:solidFill>
            <a:schemeClr val="tx2"/>
          </a:solidFill>
          <a:latin typeface="+mj-lt"/>
          <a:ea typeface="+mj-ea"/>
          <a:cs typeface="Tunga" pitchFamily="2"/>
        </a:defRPr>
      </a:lvl1pPr>
      <a:lvl2pPr algn="l" rtl="0" eaLnBrk="0" fontAlgn="base" hangingPunct="0">
        <a:spcBef>
          <a:spcPts val="400"/>
        </a:spcBef>
        <a:spcAft>
          <a:spcPct val="0"/>
        </a:spcAft>
        <a:defRPr sz="3600">
          <a:solidFill>
            <a:schemeClr val="tx2"/>
          </a:solidFill>
          <a:latin typeface="Candara" pitchFamily="34" charset="0"/>
          <a:cs typeface="Tunga" pitchFamily="34" charset="0"/>
        </a:defRPr>
      </a:lvl2pPr>
      <a:lvl3pPr algn="l" rtl="0" eaLnBrk="0" fontAlgn="base" hangingPunct="0">
        <a:spcBef>
          <a:spcPts val="400"/>
        </a:spcBef>
        <a:spcAft>
          <a:spcPct val="0"/>
        </a:spcAft>
        <a:defRPr sz="3600">
          <a:solidFill>
            <a:schemeClr val="tx2"/>
          </a:solidFill>
          <a:latin typeface="Candara" pitchFamily="34" charset="0"/>
          <a:cs typeface="Tunga" pitchFamily="34" charset="0"/>
        </a:defRPr>
      </a:lvl3pPr>
      <a:lvl4pPr algn="l" rtl="0" eaLnBrk="0" fontAlgn="base" hangingPunct="0">
        <a:spcBef>
          <a:spcPts val="400"/>
        </a:spcBef>
        <a:spcAft>
          <a:spcPct val="0"/>
        </a:spcAft>
        <a:defRPr sz="3600">
          <a:solidFill>
            <a:schemeClr val="tx2"/>
          </a:solidFill>
          <a:latin typeface="Candara" pitchFamily="34" charset="0"/>
          <a:cs typeface="Tunga" pitchFamily="34" charset="0"/>
        </a:defRPr>
      </a:lvl4pPr>
      <a:lvl5pPr algn="l" rtl="0" eaLnBrk="0" fontAlgn="base" hangingPunct="0">
        <a:spcBef>
          <a:spcPts val="400"/>
        </a:spcBef>
        <a:spcAft>
          <a:spcPct val="0"/>
        </a:spcAft>
        <a:defRPr sz="3600">
          <a:solidFill>
            <a:schemeClr val="tx2"/>
          </a:solidFill>
          <a:latin typeface="Candara" pitchFamily="34" charset="0"/>
          <a:cs typeface="Tunga" pitchFamily="34" charset="0"/>
        </a:defRPr>
      </a:lvl5pPr>
      <a:lvl6pPr marL="457200" algn="l" rtl="0" fontAlgn="base">
        <a:spcBef>
          <a:spcPts val="400"/>
        </a:spcBef>
        <a:spcAft>
          <a:spcPct val="0"/>
        </a:spcAft>
        <a:defRPr sz="3600">
          <a:solidFill>
            <a:schemeClr val="tx2"/>
          </a:solidFill>
          <a:latin typeface="Candara" pitchFamily="34" charset="0"/>
          <a:cs typeface="Tunga" pitchFamily="34" charset="0"/>
        </a:defRPr>
      </a:lvl6pPr>
      <a:lvl7pPr marL="914400" algn="l" rtl="0" fontAlgn="base">
        <a:spcBef>
          <a:spcPts val="400"/>
        </a:spcBef>
        <a:spcAft>
          <a:spcPct val="0"/>
        </a:spcAft>
        <a:defRPr sz="3600">
          <a:solidFill>
            <a:schemeClr val="tx2"/>
          </a:solidFill>
          <a:latin typeface="Candara" pitchFamily="34" charset="0"/>
          <a:cs typeface="Tunga" pitchFamily="34" charset="0"/>
        </a:defRPr>
      </a:lvl7pPr>
      <a:lvl8pPr marL="1371600" algn="l" rtl="0" fontAlgn="base">
        <a:spcBef>
          <a:spcPts val="400"/>
        </a:spcBef>
        <a:spcAft>
          <a:spcPct val="0"/>
        </a:spcAft>
        <a:defRPr sz="3600">
          <a:solidFill>
            <a:schemeClr val="tx2"/>
          </a:solidFill>
          <a:latin typeface="Candara" pitchFamily="34" charset="0"/>
          <a:cs typeface="Tunga" pitchFamily="34" charset="0"/>
        </a:defRPr>
      </a:lvl8pPr>
      <a:lvl9pPr marL="1828800" algn="l" rtl="0" fontAlgn="base">
        <a:spcBef>
          <a:spcPts val="400"/>
        </a:spcBef>
        <a:spcAft>
          <a:spcPct val="0"/>
        </a:spcAft>
        <a:defRPr sz="3600">
          <a:solidFill>
            <a:schemeClr val="tx2"/>
          </a:solidFill>
          <a:latin typeface="Candara" pitchFamily="34" charset="0"/>
          <a:cs typeface="Tunga" pitchFamily="34" charset="0"/>
        </a:defRPr>
      </a:lvl9pPr>
    </p:titleStyle>
    <p:bodyStyle>
      <a:lvl1pPr marL="171450" indent="-173038" algn="l" rtl="0" eaLnBrk="0" fontAlgn="base" hangingPunct="0">
        <a:spcBef>
          <a:spcPts val="600"/>
        </a:spcBef>
        <a:spcAft>
          <a:spcPct val="0"/>
        </a:spcAft>
        <a:buClr>
          <a:schemeClr val="accent1"/>
        </a:buClr>
        <a:buFont typeface="Arial" charset="0"/>
        <a:buChar char="•"/>
        <a:defRPr sz="2200" kern="1200" spc="30">
          <a:solidFill>
            <a:schemeClr val="tx2"/>
          </a:solidFill>
          <a:latin typeface="+mn-lt"/>
          <a:ea typeface="+mn-ea"/>
          <a:cs typeface="Tahoma" pitchFamily="34" charset="0"/>
        </a:defRPr>
      </a:lvl1pPr>
      <a:lvl2pPr marL="344488" indent="-173038" algn="l" rtl="0" eaLnBrk="0" fontAlgn="base" hangingPunct="0">
        <a:spcBef>
          <a:spcPts val="600"/>
        </a:spcBef>
        <a:spcAft>
          <a:spcPct val="0"/>
        </a:spcAft>
        <a:buClr>
          <a:schemeClr val="accent1"/>
        </a:buClr>
        <a:buFont typeface="Arial" charset="0"/>
        <a:buChar char="•"/>
        <a:defRPr sz="2000" kern="1200">
          <a:solidFill>
            <a:schemeClr val="tx2"/>
          </a:solidFill>
          <a:latin typeface="+mn-lt"/>
          <a:ea typeface="+mn-ea"/>
          <a:cs typeface="Tahoma" pitchFamily="34" charset="0"/>
        </a:defRPr>
      </a:lvl2pPr>
      <a:lvl3pPr marL="515938" indent="-173038" algn="l" rtl="0" eaLnBrk="0" fontAlgn="base" hangingPunct="0">
        <a:spcBef>
          <a:spcPts val="600"/>
        </a:spcBef>
        <a:spcAft>
          <a:spcPct val="0"/>
        </a:spcAft>
        <a:buClr>
          <a:schemeClr val="accent1"/>
        </a:buClr>
        <a:buFont typeface="Arial" charset="0"/>
        <a:buChar char="•"/>
        <a:defRPr kern="1200">
          <a:solidFill>
            <a:schemeClr val="tx2"/>
          </a:solidFill>
          <a:latin typeface="+mn-lt"/>
          <a:ea typeface="+mn-ea"/>
          <a:cs typeface="Tahoma" pitchFamily="34" charset="0"/>
        </a:defRPr>
      </a:lvl3pPr>
      <a:lvl4pPr marL="688975" indent="-173038" algn="l" rtl="0" eaLnBrk="0" fontAlgn="base" hangingPunct="0">
        <a:spcBef>
          <a:spcPts val="600"/>
        </a:spcBef>
        <a:spcAft>
          <a:spcPct val="0"/>
        </a:spcAft>
        <a:buClr>
          <a:schemeClr val="accent1"/>
        </a:buClr>
        <a:buFont typeface="Arial" charset="0"/>
        <a:buChar char="•"/>
        <a:defRPr sz="1600" kern="1200">
          <a:solidFill>
            <a:schemeClr val="tx2"/>
          </a:solidFill>
          <a:latin typeface="+mn-lt"/>
          <a:ea typeface="+mn-ea"/>
          <a:cs typeface="Tahoma" pitchFamily="34" charset="0"/>
        </a:defRPr>
      </a:lvl4pPr>
      <a:lvl5pPr marL="860425" indent="-173038" algn="l" rtl="0" eaLnBrk="0" fontAlgn="base" hangingPunct="0">
        <a:spcBef>
          <a:spcPts val="600"/>
        </a:spcBef>
        <a:spcAft>
          <a:spcPct val="0"/>
        </a:spcAft>
        <a:buClr>
          <a:schemeClr val="accent1"/>
        </a:buClr>
        <a:buFont typeface="Arial" charset="0"/>
        <a:buChar char="•"/>
        <a:defRPr sz="1600" kern="120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0.png"/><Relationship Id="rId7" Type="http://schemas.openxmlformats.org/officeDocument/2006/relationships/image" Target="../media/image4.jpe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1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cid:6419B932-65E8-4A24-8BA5-1AC60690ECA1"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5.jpeg"/><Relationship Id="rId5" Type="http://schemas.microsoft.com/office/2007/relationships/hdphoto" Target="../media/hdphoto1.wdp"/><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chart" Target="../charts/chart4.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36.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3.png"/><Relationship Id="rId4" Type="http://schemas.openxmlformats.org/officeDocument/2006/relationships/image" Target="../media/image38.png"/><Relationship Id="rId9" Type="http://schemas.openxmlformats.org/officeDocument/2006/relationships/image" Target="../media/image4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image" Target="../media/image61.png"/><Relationship Id="rId3" Type="http://schemas.openxmlformats.org/officeDocument/2006/relationships/image" Target="../media/image51.jpeg"/><Relationship Id="rId7" Type="http://schemas.openxmlformats.org/officeDocument/2006/relationships/image" Target="../media/image55.jpeg"/><Relationship Id="rId12" Type="http://schemas.openxmlformats.org/officeDocument/2006/relationships/image" Target="../media/image60.jpeg"/><Relationship Id="rId2" Type="http://schemas.openxmlformats.org/officeDocument/2006/relationships/notesSlide" Target="../notesSlides/notesSlide15.xml"/><Relationship Id="rId16"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54.jpeg"/><Relationship Id="rId11" Type="http://schemas.openxmlformats.org/officeDocument/2006/relationships/image" Target="../media/image59.jpeg"/><Relationship Id="rId5" Type="http://schemas.openxmlformats.org/officeDocument/2006/relationships/image" Target="../media/image53.jpeg"/><Relationship Id="rId15" Type="http://schemas.openxmlformats.org/officeDocument/2006/relationships/image" Target="../media/image11.pn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 Id="rId14" Type="http://schemas.openxmlformats.org/officeDocument/2006/relationships/image" Target="../media/image62.jpe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cid:6419B932-65E8-4A24-8BA5-1AC60690ECA1" TargetMode="External"/><Relationship Id="rId2" Type="http://schemas.openxmlformats.org/officeDocument/2006/relationships/image" Target="../media/image2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244229" y="-15553"/>
            <a:ext cx="14977664" cy="3970318"/>
          </a:xfrm>
          <a:prstGeom prst="rect">
            <a:avLst/>
          </a:prstGeom>
          <a:solidFill>
            <a:schemeClr val="bg1"/>
          </a:solidFill>
        </p:spPr>
        <p:txBody>
          <a:bodyPr wrap="square" rtlCol="0">
            <a:spAutoFit/>
          </a:bodyPr>
          <a:lstStyle/>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dirty="0"/>
          </a:p>
        </p:txBody>
      </p:sp>
      <p:sp>
        <p:nvSpPr>
          <p:cNvPr id="28" name="TextBox 27"/>
          <p:cNvSpPr txBox="1"/>
          <p:nvPr/>
        </p:nvSpPr>
        <p:spPr>
          <a:xfrm>
            <a:off x="1244229" y="5673080"/>
            <a:ext cx="14977664" cy="4247317"/>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4" name="Rectangle 33"/>
          <p:cNvSpPr/>
          <p:nvPr/>
        </p:nvSpPr>
        <p:spPr>
          <a:xfrm>
            <a:off x="4772621" y="4376936"/>
            <a:ext cx="7992888" cy="1200329"/>
          </a:xfrm>
          <a:prstGeom prst="rect">
            <a:avLst/>
          </a:prstGeom>
          <a:ln>
            <a:noFill/>
          </a:ln>
        </p:spPr>
        <p:txBody>
          <a:bodyPr wrap="square">
            <a:spAutoFit/>
          </a:bodyPr>
          <a:lstStyle/>
          <a:p>
            <a:pPr algn="ctr"/>
            <a:r>
              <a:rPr lang="en-US" sz="4400" b="1" dirty="0" smtClean="0">
                <a:solidFill>
                  <a:schemeClr val="bg1"/>
                </a:solidFill>
              </a:rPr>
              <a:t>EXPERIENCE IS THE PRODUCT</a:t>
            </a:r>
          </a:p>
          <a:p>
            <a:pPr algn="ctr"/>
            <a:r>
              <a:rPr lang="en-US" sz="2800" b="1" dirty="0" smtClean="0">
                <a:solidFill>
                  <a:schemeClr val="bg1"/>
                </a:solidFill>
              </a:rPr>
              <a:t>ITB </a:t>
            </a:r>
            <a:r>
              <a:rPr lang="en-US" sz="2800" b="1" dirty="0">
                <a:solidFill>
                  <a:schemeClr val="bg1"/>
                </a:solidFill>
              </a:rPr>
              <a:t>Berlin </a:t>
            </a:r>
            <a:r>
              <a:rPr lang="en-US" sz="2800" b="1" dirty="0" smtClean="0">
                <a:solidFill>
                  <a:schemeClr val="bg1"/>
                </a:solidFill>
              </a:rPr>
              <a:t>9th </a:t>
            </a:r>
            <a:r>
              <a:rPr lang="en-US" sz="2800" b="1" dirty="0">
                <a:solidFill>
                  <a:schemeClr val="bg1"/>
                </a:solidFill>
              </a:rPr>
              <a:t>March 2017</a:t>
            </a:r>
          </a:p>
        </p:txBody>
      </p:sp>
      <p:cxnSp>
        <p:nvCxnSpPr>
          <p:cNvPr id="37" name="Straight Connector 36"/>
          <p:cNvCxnSpPr/>
          <p:nvPr/>
        </p:nvCxnSpPr>
        <p:spPr>
          <a:xfrm>
            <a:off x="5132661" y="9129464"/>
            <a:ext cx="237626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9957197" y="9129464"/>
            <a:ext cx="2520280" cy="751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59" name="eu-logo.png"/>
          <p:cNvPicPr>
            <a:picLocks noChangeAspect="1"/>
          </p:cNvPicPr>
          <p:nvPr/>
        </p:nvPicPr>
        <p:blipFill>
          <a:blip r:embed="rId3">
            <a:extLst/>
          </a:blip>
          <a:stretch>
            <a:fillRect/>
          </a:stretch>
        </p:blipFill>
        <p:spPr>
          <a:xfrm>
            <a:off x="5974357" y="5708162"/>
            <a:ext cx="5589416" cy="2598947"/>
          </a:xfrm>
          <a:prstGeom prst="rect">
            <a:avLst/>
          </a:prstGeom>
          <a:ln w="12700">
            <a:miter lim="400000"/>
          </a:ln>
        </p:spPr>
      </p:pic>
      <p:pic>
        <p:nvPicPr>
          <p:cNvPr id="1026" name="Picture 2" descr="http://divertimentoenterprise.eu/images/divertimento/LogoBI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9936" y="265912"/>
            <a:ext cx="428625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2423" y="8853722"/>
            <a:ext cx="47053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9" name="Group 18"/>
          <p:cNvGrpSpPr/>
          <p:nvPr/>
        </p:nvGrpSpPr>
        <p:grpSpPr>
          <a:xfrm>
            <a:off x="5866459" y="7696960"/>
            <a:ext cx="5715000" cy="849631"/>
            <a:chOff x="0" y="0"/>
            <a:chExt cx="5715000" cy="850253"/>
          </a:xfrm>
        </p:grpSpPr>
        <p:pic>
          <p:nvPicPr>
            <p:cNvPr id="20" name="Picture 19"/>
            <p:cNvPicPr/>
            <p:nvPr/>
          </p:nvPicPr>
          <p:blipFill>
            <a:blip r:embed="rId6"/>
            <a:stretch>
              <a:fillRect/>
            </a:stretch>
          </p:blipFill>
          <p:spPr>
            <a:xfrm>
              <a:off x="685801" y="259703"/>
              <a:ext cx="1371600" cy="320992"/>
            </a:xfrm>
            <a:prstGeom prst="rect">
              <a:avLst/>
            </a:prstGeom>
          </p:spPr>
        </p:pic>
        <p:pic>
          <p:nvPicPr>
            <p:cNvPr id="21" name="Picture 2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98801" y="186678"/>
              <a:ext cx="914400"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descr="UBBSLA-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77708" y="88253"/>
              <a:ext cx="951492" cy="58675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descr="F:\COSME\Logo Culturepolis.pn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40653"/>
              <a:ext cx="685800" cy="438150"/>
            </a:xfrm>
            <a:prstGeom prst="rect">
              <a:avLst/>
            </a:prstGeom>
            <a:noFill/>
            <a:ln>
              <a:noFill/>
            </a:ln>
          </p:spPr>
        </p:pic>
        <p:pic>
          <p:nvPicPr>
            <p:cNvPr id="25" name="Picture 24" descr="Eastern Blacksea Development Agency(DOKA)-Turke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64748" y="0"/>
              <a:ext cx="850252" cy="85025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IEN Logo"/>
            <p:cNvPicPr/>
            <p:nvPr/>
          </p:nvPicPr>
          <p:blipFill>
            <a:blip r:embed="rId11">
              <a:extLst>
                <a:ext uri="{28A0092B-C50C-407E-A947-70E740481C1C}">
                  <a14:useLocalDpi xmlns:a14="http://schemas.microsoft.com/office/drawing/2010/main" val="0"/>
                </a:ext>
              </a:extLst>
            </a:blip>
            <a:srcRect/>
            <a:stretch>
              <a:fillRect/>
            </a:stretch>
          </p:blipFill>
          <p:spPr bwMode="auto">
            <a:xfrm>
              <a:off x="3729677" y="88253"/>
              <a:ext cx="537523" cy="557507"/>
            </a:xfrm>
            <a:prstGeom prst="rect">
              <a:avLst/>
            </a:prstGeom>
            <a:noFill/>
            <a:ln>
              <a:noFill/>
            </a:ln>
          </p:spPr>
        </p:pic>
        <p:pic>
          <p:nvPicPr>
            <p:cNvPr id="29" name="Picture 28" descr="http://www.ivetagr.org/hotelofi/Hotelofi_files/logo.pn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133600" y="171280"/>
              <a:ext cx="596265" cy="485140"/>
            </a:xfrm>
            <a:prstGeom prst="rect">
              <a:avLst/>
            </a:prstGeom>
            <a:noFill/>
            <a:ln>
              <a:noFill/>
            </a:ln>
          </p:spPr>
        </p:pic>
      </p:grpSp>
    </p:spTree>
    <p:extLst>
      <p:ext uri="{BB962C8B-B14F-4D97-AF65-F5344CB8AC3E}">
        <p14:creationId xmlns:p14="http://schemas.microsoft.com/office/powerpoint/2010/main" val="2613123193"/>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49781" y="549524"/>
            <a:ext cx="5688630" cy="707886"/>
          </a:xfrm>
          <a:prstGeom prst="rect">
            <a:avLst/>
          </a:prstGeom>
          <a:solidFill>
            <a:srgbClr val="E7C9C5"/>
          </a:solidFill>
        </p:spPr>
        <p:txBody>
          <a:bodyPr wrap="square">
            <a:spAutoFit/>
          </a:bodyPr>
          <a:lstStyle/>
          <a:p>
            <a:r>
              <a:rPr lang="en-GB" sz="4000" b="1" dirty="0" smtClean="0">
                <a:solidFill>
                  <a:schemeClr val="tx1">
                    <a:lumMod val="90000"/>
                    <a:lumOff val="10000"/>
                  </a:schemeClr>
                </a:solidFill>
                <a:latin typeface="Agency FB" pitchFamily="34" charset="0"/>
              </a:rPr>
              <a:t>MULTISENSORY EXPERIENCES</a:t>
            </a:r>
            <a:endParaRPr lang="en-GB" sz="4000" dirty="0">
              <a:solidFill>
                <a:schemeClr val="tx1">
                  <a:lumMod val="90000"/>
                  <a:lumOff val="10000"/>
                </a:schemeClr>
              </a:solidFill>
            </a:endParaRPr>
          </a:p>
        </p:txBody>
      </p:sp>
      <p:grpSp>
        <p:nvGrpSpPr>
          <p:cNvPr id="3" name="Group 2"/>
          <p:cNvGrpSpPr/>
          <p:nvPr/>
        </p:nvGrpSpPr>
        <p:grpSpPr>
          <a:xfrm>
            <a:off x="49781" y="0"/>
            <a:ext cx="17151881" cy="8985448"/>
            <a:chOff x="49781" y="0"/>
            <a:chExt cx="17151881" cy="8985448"/>
          </a:xfrm>
        </p:grpSpPr>
        <p:sp>
          <p:nvSpPr>
            <p:cNvPr id="11" name="Rectangle 10"/>
            <p:cNvSpPr/>
            <p:nvPr/>
          </p:nvSpPr>
          <p:spPr>
            <a:xfrm>
              <a:off x="4689827" y="1670682"/>
              <a:ext cx="4176464" cy="461665"/>
            </a:xfrm>
            <a:prstGeom prst="rect">
              <a:avLst/>
            </a:prstGeom>
            <a:solidFill>
              <a:schemeClr val="bg1"/>
            </a:solidFill>
          </p:spPr>
          <p:txBody>
            <a:bodyPr wrap="square">
              <a:spAutoFit/>
            </a:bodyPr>
            <a:lstStyle/>
            <a:p>
              <a:r>
                <a:rPr lang="en-US" sz="2400" b="1" dirty="0">
                  <a:solidFill>
                    <a:schemeClr val="tx1">
                      <a:lumMod val="90000"/>
                      <a:lumOff val="10000"/>
                    </a:schemeClr>
                  </a:solidFill>
                </a:rPr>
                <a:t>New </a:t>
              </a:r>
              <a:r>
                <a:rPr lang="en-US" sz="2400" b="1" dirty="0" smtClean="0">
                  <a:solidFill>
                    <a:schemeClr val="tx1">
                      <a:lumMod val="90000"/>
                      <a:lumOff val="10000"/>
                    </a:schemeClr>
                  </a:solidFill>
                </a:rPr>
                <a:t>Experiences</a:t>
              </a:r>
              <a:endParaRPr lang="en-US" sz="2400" b="1" dirty="0">
                <a:solidFill>
                  <a:schemeClr val="tx1">
                    <a:lumMod val="90000"/>
                    <a:lumOff val="10000"/>
                  </a:schemeClr>
                </a:solidFill>
              </a:endParaRPr>
            </a:p>
          </p:txBody>
        </p:sp>
        <p:sp>
          <p:nvSpPr>
            <p:cNvPr id="22" name="Rectangle 21"/>
            <p:cNvSpPr/>
            <p:nvPr/>
          </p:nvSpPr>
          <p:spPr>
            <a:xfrm>
              <a:off x="8611272" y="3339207"/>
              <a:ext cx="4176464" cy="461665"/>
            </a:xfrm>
            <a:prstGeom prst="rect">
              <a:avLst/>
            </a:prstGeom>
            <a:solidFill>
              <a:schemeClr val="bg1"/>
            </a:solidFill>
          </p:spPr>
          <p:txBody>
            <a:bodyPr wrap="square">
              <a:spAutoFit/>
            </a:bodyPr>
            <a:lstStyle/>
            <a:p>
              <a:r>
                <a:rPr lang="en-US" sz="2400" b="1" dirty="0" smtClean="0">
                  <a:solidFill>
                    <a:schemeClr val="tx1">
                      <a:lumMod val="90000"/>
                      <a:lumOff val="10000"/>
                    </a:schemeClr>
                  </a:solidFill>
                </a:rPr>
                <a:t>Novel Emotions</a:t>
              </a:r>
              <a:endParaRPr lang="en-US" sz="2400" b="1" dirty="0">
                <a:solidFill>
                  <a:schemeClr val="tx1">
                    <a:lumMod val="90000"/>
                    <a:lumOff val="10000"/>
                  </a:schemeClr>
                </a:solidFill>
              </a:endParaRPr>
            </a:p>
          </p:txBody>
        </p:sp>
        <p:sp>
          <p:nvSpPr>
            <p:cNvPr id="23" name="Rectangle 22"/>
            <p:cNvSpPr/>
            <p:nvPr/>
          </p:nvSpPr>
          <p:spPr>
            <a:xfrm>
              <a:off x="4625658" y="7453708"/>
              <a:ext cx="4176464" cy="461665"/>
            </a:xfrm>
            <a:prstGeom prst="rect">
              <a:avLst/>
            </a:prstGeom>
            <a:solidFill>
              <a:schemeClr val="bg1"/>
            </a:solidFill>
          </p:spPr>
          <p:txBody>
            <a:bodyPr wrap="square">
              <a:spAutoFit/>
            </a:bodyPr>
            <a:lstStyle/>
            <a:p>
              <a:r>
                <a:rPr lang="en-US" sz="2400" b="1" dirty="0" smtClean="0">
                  <a:solidFill>
                    <a:schemeClr val="tx1">
                      <a:lumMod val="90000"/>
                      <a:lumOff val="10000"/>
                    </a:schemeClr>
                  </a:solidFill>
                </a:rPr>
                <a:t>New </a:t>
              </a:r>
              <a:r>
                <a:rPr lang="en-US" sz="2400" b="1" dirty="0">
                  <a:solidFill>
                    <a:schemeClr val="tx1">
                      <a:lumMod val="90000"/>
                      <a:lumOff val="10000"/>
                    </a:schemeClr>
                  </a:solidFill>
                </a:rPr>
                <a:t>Quality Standards</a:t>
              </a:r>
            </a:p>
          </p:txBody>
        </p:sp>
        <p:pic>
          <p:nvPicPr>
            <p:cNvPr id="25" name="Picture 2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81980" y="0"/>
              <a:ext cx="8446886" cy="3368824"/>
            </a:xfrm>
            <a:prstGeom prst="rect">
              <a:avLst/>
            </a:prstGeom>
            <a:ln>
              <a:solidFill>
                <a:schemeClr val="bg1"/>
              </a:solidFill>
            </a:ln>
          </p:spPr>
        </p:pic>
        <p:pic>
          <p:nvPicPr>
            <p:cNvPr id="2" name="Picture 1"/>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p:blipFill>
          <p:spPr>
            <a:xfrm>
              <a:off x="49781" y="2144688"/>
              <a:ext cx="8611272" cy="5256584"/>
            </a:xfrm>
            <a:prstGeom prst="rect">
              <a:avLst/>
            </a:prstGeom>
            <a:ln>
              <a:solidFill>
                <a:schemeClr val="bg1"/>
              </a:solidFill>
            </a:ln>
          </p:spPr>
        </p:pic>
        <p:pic>
          <p:nvPicPr>
            <p:cNvPr id="12" name="Picture 11" descr="cid:6419B932-65E8-4A24-8BA5-1AC60690ECA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611272" y="3797200"/>
              <a:ext cx="8590390" cy="5188248"/>
            </a:xfrm>
            <a:prstGeom prst="rect">
              <a:avLst/>
            </a:prstGeom>
            <a:noFill/>
            <a:ln w="3175">
              <a:solidFill>
                <a:schemeClr val="bg1"/>
              </a:solidFill>
            </a:ln>
          </p:spPr>
        </p:pic>
      </p:grpSp>
    </p:spTree>
    <p:extLst>
      <p:ext uri="{BB962C8B-B14F-4D97-AF65-F5344CB8AC3E}">
        <p14:creationId xmlns:p14="http://schemas.microsoft.com/office/powerpoint/2010/main" val="46567668"/>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7610137" cy="990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19814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COSME\DIVERTIMENTO\2nd PM Meeting_LAGOPESOLE\3Giorno_scatti_singoli\Foto\IMG_286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16" y="-23190"/>
            <a:ext cx="17624053" cy="9905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5449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heel(1)">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537005" y="1427212"/>
            <a:ext cx="9476976" cy="7740581"/>
          </a:xfrm>
          <a:prstGeom prst="rect">
            <a:avLst/>
          </a:prstGeom>
          <a:solidFill>
            <a:schemeClr val="bg1"/>
          </a:solidFill>
        </p:spPr>
        <p:txBody>
          <a:bodyPr wrap="square">
            <a:spAutoFit/>
          </a:bodyPr>
          <a:lstStyle/>
          <a:p>
            <a:endParaRPr lang="en-GB" sz="900" b="1" dirty="0" smtClean="0">
              <a:solidFill>
                <a:schemeClr val="tx1">
                  <a:lumMod val="90000"/>
                  <a:lumOff val="10000"/>
                </a:schemeClr>
              </a:solidFill>
              <a:latin typeface="Agency FB" pitchFamily="34" charset="0"/>
            </a:endParaRPr>
          </a:p>
          <a:p>
            <a:r>
              <a:rPr lang="en-US" sz="2800" b="1" dirty="0" smtClean="0"/>
              <a:t>LOCAL </a:t>
            </a:r>
            <a:r>
              <a:rPr lang="en-US" sz="2800" b="1" dirty="0"/>
              <a:t>IDENTITY </a:t>
            </a:r>
            <a:r>
              <a:rPr lang="en-US" sz="2800" b="1" dirty="0" smtClean="0"/>
              <a:t>IN </a:t>
            </a:r>
            <a:r>
              <a:rPr lang="en-US" sz="2800" b="1" dirty="0"/>
              <a:t>AN INTEGRATED DIGITAL </a:t>
            </a:r>
            <a:r>
              <a:rPr lang="en-US" sz="2800" b="1" dirty="0" smtClean="0"/>
              <a:t>PROJECT?</a:t>
            </a:r>
          </a:p>
          <a:p>
            <a:endParaRPr lang="en-US" sz="2000" dirty="0"/>
          </a:p>
          <a:p>
            <a:r>
              <a:rPr lang="en-US" sz="2000" dirty="0"/>
              <a:t>Once upon a time there was a community leaving in peace in a small village surrounded by </a:t>
            </a:r>
            <a:r>
              <a:rPr lang="en-US" sz="2000" dirty="0" smtClean="0"/>
              <a:t>forests. </a:t>
            </a:r>
          </a:p>
          <a:p>
            <a:r>
              <a:rPr lang="en-US" sz="2000" dirty="0" smtClean="0"/>
              <a:t>One </a:t>
            </a:r>
            <a:r>
              <a:rPr lang="en-US" sz="2000" dirty="0"/>
              <a:t>day, </a:t>
            </a:r>
            <a:r>
              <a:rPr lang="en-US" sz="2000" dirty="0" smtClean="0"/>
              <a:t>a newspaper </a:t>
            </a:r>
            <a:r>
              <a:rPr lang="en-US" sz="2000" dirty="0"/>
              <a:t>article and a small poster </a:t>
            </a:r>
            <a:r>
              <a:rPr lang="en-US" sz="2000" dirty="0" smtClean="0"/>
              <a:t>outside  </a:t>
            </a:r>
            <a:r>
              <a:rPr lang="en-US" sz="2000" dirty="0"/>
              <a:t>the bar </a:t>
            </a:r>
            <a:r>
              <a:rPr lang="en-US" sz="2000" dirty="0" smtClean="0"/>
              <a:t>notified that </a:t>
            </a:r>
            <a:r>
              <a:rPr lang="en-US" sz="2000" dirty="0"/>
              <a:t>a cast selection for a film to </a:t>
            </a:r>
            <a:r>
              <a:rPr lang="en-US" sz="2000" dirty="0" smtClean="0"/>
              <a:t>re-people </a:t>
            </a:r>
            <a:r>
              <a:rPr lang="en-US" sz="2000" dirty="0"/>
              <a:t>the castle during the Frederick </a:t>
            </a:r>
            <a:r>
              <a:rPr lang="en-US" sz="2000" dirty="0" smtClean="0"/>
              <a:t>era is ongoing</a:t>
            </a:r>
          </a:p>
          <a:p>
            <a:r>
              <a:rPr lang="en-US" sz="2000" dirty="0" smtClean="0"/>
              <a:t>Shortly villagers are cueing </a:t>
            </a:r>
            <a:r>
              <a:rPr lang="en-US" sz="2000" dirty="0"/>
              <a:t>to be selected and perform their own ancestors, aware of studying, rehearsing, wasting their free time for a new, strange </a:t>
            </a:r>
            <a:r>
              <a:rPr lang="en-US" sz="2000" dirty="0" smtClean="0"/>
              <a:t>adventure.</a:t>
            </a:r>
          </a:p>
          <a:p>
            <a:endParaRPr lang="en-US" sz="2000" dirty="0"/>
          </a:p>
          <a:p>
            <a:endParaRPr lang="en-US" sz="2000" dirty="0" smtClean="0"/>
          </a:p>
          <a:p>
            <a:endParaRPr lang="en-US" sz="2000" dirty="0"/>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endParaRPr lang="en-GB" sz="2000" dirty="0" smtClean="0">
              <a:solidFill>
                <a:schemeClr val="tx1">
                  <a:lumMod val="90000"/>
                  <a:lumOff val="10000"/>
                </a:schemeClr>
              </a:solidFill>
            </a:endParaRPr>
          </a:p>
          <a:p>
            <a:pPr algn="just"/>
            <a:r>
              <a:rPr lang="en-GB" sz="2000" dirty="0" err="1" smtClean="0">
                <a:solidFill>
                  <a:schemeClr val="tx1">
                    <a:lumMod val="90000"/>
                    <a:lumOff val="10000"/>
                  </a:schemeClr>
                </a:solidFill>
              </a:rPr>
              <a:t>Lagopesole</a:t>
            </a:r>
            <a:r>
              <a:rPr lang="en-GB" sz="2000" dirty="0" smtClean="0">
                <a:solidFill>
                  <a:schemeClr val="tx1">
                    <a:lumMod val="90000"/>
                    <a:lumOff val="10000"/>
                  </a:schemeClr>
                </a:solidFill>
              </a:rPr>
              <a:t> case study</a:t>
            </a:r>
            <a:endParaRPr lang="en-GB" sz="2000" b="1" dirty="0">
              <a:solidFill>
                <a:schemeClr val="tx1">
                  <a:lumMod val="90000"/>
                  <a:lumOff val="10000"/>
                </a:schemeClr>
              </a:solidFill>
              <a:latin typeface="Agency FB" pitchFamily="34" charset="0"/>
            </a:endParaRPr>
          </a:p>
        </p:txBody>
      </p:sp>
      <p:graphicFrame>
        <p:nvGraphicFramePr>
          <p:cNvPr id="15" name="1 - Γράφημα"/>
          <p:cNvGraphicFramePr>
            <a:graphicFrameLocks/>
          </p:cNvGraphicFramePr>
          <p:nvPr>
            <p:extLst>
              <p:ext uri="{D42A27DB-BD31-4B8C-83A1-F6EECF244321}">
                <p14:modId xmlns:p14="http://schemas.microsoft.com/office/powerpoint/2010/main" val="1202903188"/>
              </p:ext>
            </p:extLst>
          </p:nvPr>
        </p:nvGraphicFramePr>
        <p:xfrm>
          <a:off x="6500109" y="4304927"/>
          <a:ext cx="5372520" cy="42152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2 - Γράφημα"/>
          <p:cNvGraphicFramePr>
            <a:graphicFrameLocks/>
          </p:cNvGraphicFramePr>
          <p:nvPr>
            <p:extLst>
              <p:ext uri="{D42A27DB-BD31-4B8C-83A1-F6EECF244321}">
                <p14:modId xmlns:p14="http://schemas.microsoft.com/office/powerpoint/2010/main" val="7539002"/>
              </p:ext>
            </p:extLst>
          </p:nvPr>
        </p:nvGraphicFramePr>
        <p:xfrm>
          <a:off x="10079249" y="4289698"/>
          <a:ext cx="4392488" cy="421525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3 - Γράφημα"/>
          <p:cNvGraphicFramePr>
            <a:graphicFrameLocks/>
          </p:cNvGraphicFramePr>
          <p:nvPr>
            <p:extLst>
              <p:ext uri="{D42A27DB-BD31-4B8C-83A1-F6EECF244321}">
                <p14:modId xmlns:p14="http://schemas.microsoft.com/office/powerpoint/2010/main" val="2832483521"/>
              </p:ext>
            </p:extLst>
          </p:nvPr>
        </p:nvGraphicFramePr>
        <p:xfrm>
          <a:off x="13100373" y="4304927"/>
          <a:ext cx="4536504" cy="4215256"/>
        </p:xfrm>
        <a:graphic>
          <a:graphicData uri="http://schemas.openxmlformats.org/drawingml/2006/chart">
            <c:chart xmlns:c="http://schemas.openxmlformats.org/drawingml/2006/chart" xmlns:r="http://schemas.openxmlformats.org/officeDocument/2006/relationships" r:id="rId5"/>
          </a:graphicData>
        </a:graphic>
      </p:graphicFrame>
      <p:grpSp>
        <p:nvGrpSpPr>
          <p:cNvPr id="5" name="Group 4"/>
          <p:cNvGrpSpPr/>
          <p:nvPr/>
        </p:nvGrpSpPr>
        <p:grpSpPr>
          <a:xfrm>
            <a:off x="265033" y="1410544"/>
            <a:ext cx="6580807" cy="7109639"/>
            <a:chOff x="712094" y="1424608"/>
            <a:chExt cx="6580807" cy="7109639"/>
          </a:xfrm>
        </p:grpSpPr>
        <p:sp>
          <p:nvSpPr>
            <p:cNvPr id="3" name="Rectangle 2"/>
            <p:cNvSpPr/>
            <p:nvPr/>
          </p:nvSpPr>
          <p:spPr>
            <a:xfrm>
              <a:off x="712094" y="1424608"/>
              <a:ext cx="6580807" cy="7109639"/>
            </a:xfrm>
            <a:prstGeom prst="rect">
              <a:avLst/>
            </a:prstGeom>
            <a:solidFill>
              <a:schemeClr val="bg1"/>
            </a:solidFill>
          </p:spPr>
          <p:txBody>
            <a:bodyPr wrap="square">
              <a:spAutoFit/>
            </a:bodyPr>
            <a:lstStyle/>
            <a:p>
              <a:endParaRPr lang="en-US" sz="2800" b="1" dirty="0">
                <a:solidFill>
                  <a:schemeClr val="tx1">
                    <a:lumMod val="90000"/>
                    <a:lumOff val="10000"/>
                  </a:schemeClr>
                </a:solidFill>
                <a:latin typeface="Agency FB" pitchFamily="34" charset="0"/>
              </a:endParaRPr>
            </a:p>
            <a:p>
              <a:endParaRPr lang="en-US" sz="2800" b="1" dirty="0" smtClean="0">
                <a:solidFill>
                  <a:schemeClr val="tx1">
                    <a:lumMod val="90000"/>
                    <a:lumOff val="10000"/>
                  </a:schemeClr>
                </a:solidFill>
                <a:latin typeface="Agency FB" pitchFamily="34" charset="0"/>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a:p>
              <a:endParaRPr lang="en-US" sz="2000" dirty="0" smtClean="0">
                <a:solidFill>
                  <a:schemeClr val="tx1">
                    <a:lumMod val="90000"/>
                    <a:lumOff val="10000"/>
                  </a:schemeClr>
                </a:solidFill>
                <a:latin typeface="+mn-lt"/>
              </a:endParaRPr>
            </a:p>
          </p:txBody>
        </p:sp>
        <p:grpSp>
          <p:nvGrpSpPr>
            <p:cNvPr id="2" name="Group 1"/>
            <p:cNvGrpSpPr/>
            <p:nvPr/>
          </p:nvGrpSpPr>
          <p:grpSpPr>
            <a:xfrm>
              <a:off x="1057823" y="1693124"/>
              <a:ext cx="5889347" cy="6612293"/>
              <a:chOff x="959100" y="1614895"/>
              <a:chExt cx="5889347" cy="6612293"/>
            </a:xfrm>
          </p:grpSpPr>
          <p:pic>
            <p:nvPicPr>
              <p:cNvPr id="4" name="Picture 3"/>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59100" y="1614895"/>
                <a:ext cx="5889347" cy="3384376"/>
              </a:xfrm>
              <a:prstGeom prst="rect">
                <a:avLst/>
              </a:prstGeom>
            </p:spPr>
          </p:pic>
          <p:pic>
            <p:nvPicPr>
              <p:cNvPr id="12" name="Picture 11"/>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62003" y="4999271"/>
                <a:ext cx="5886444" cy="3227917"/>
              </a:xfrm>
              <a:prstGeom prst="rect">
                <a:avLst/>
              </a:prstGeom>
            </p:spPr>
          </p:pic>
        </p:grpSp>
      </p:grpSp>
      <p:sp>
        <p:nvSpPr>
          <p:cNvPr id="13" name="Rectangle 12"/>
          <p:cNvSpPr/>
          <p:nvPr/>
        </p:nvSpPr>
        <p:spPr>
          <a:xfrm>
            <a:off x="265033" y="278577"/>
            <a:ext cx="8280920"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HOSTS AND GUESTS: A NEW APPROACH </a:t>
            </a:r>
            <a:endParaRPr lang="en-US" sz="4000" dirty="0">
              <a:solidFill>
                <a:schemeClr val="tx1">
                  <a:lumMod val="90000"/>
                  <a:lumOff val="10000"/>
                </a:schemeClr>
              </a:solidFill>
            </a:endParaRPr>
          </a:p>
        </p:txBody>
      </p:sp>
    </p:spTree>
    <p:extLst>
      <p:ext uri="{BB962C8B-B14F-4D97-AF65-F5344CB8AC3E}">
        <p14:creationId xmlns:p14="http://schemas.microsoft.com/office/powerpoint/2010/main" val="398856579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40173" y="632521"/>
            <a:ext cx="9377438" cy="707886"/>
          </a:xfrm>
          <a:prstGeom prst="rect">
            <a:avLst/>
          </a:prstGeom>
          <a:solidFill>
            <a:srgbClr val="E7C9C5"/>
          </a:solidFill>
        </p:spPr>
        <p:txBody>
          <a:bodyPr wrap="square">
            <a:spAutoFit/>
          </a:bodyPr>
          <a:lstStyle/>
          <a:p>
            <a:r>
              <a:rPr lang="en-US" sz="4000" b="1" dirty="0" smtClean="0">
                <a:latin typeface="Agency FB" pitchFamily="34" charset="0"/>
              </a:rPr>
              <a:t>THE FAMOUS PERIPHERY</a:t>
            </a:r>
            <a:endParaRPr lang="en-GB" sz="4000" dirty="0" smtClean="0"/>
          </a:p>
        </p:txBody>
      </p:sp>
      <p:pic>
        <p:nvPicPr>
          <p:cNvPr id="7" name="Picture Placeholder 132"/>
          <p:cNvPicPr>
            <a:picLocks noGrp="1"/>
          </p:cNvPicPr>
          <p:nvPr>
            <p:ph type="pic" idx="13"/>
          </p:nvPr>
        </p:nvPicPr>
        <p:blipFill>
          <a:blip r:embed="rId2">
            <a:extLst/>
          </a:blip>
          <a:stretch>
            <a:fillRect/>
          </a:stretch>
        </p:blipFill>
        <p:spPr>
          <a:xfrm>
            <a:off x="708696" y="1568624"/>
            <a:ext cx="9346407" cy="8113351"/>
          </a:xfrm>
          <a:prstGeom prst="rect">
            <a:avLst/>
          </a:prstGeom>
        </p:spPr>
      </p:pic>
    </p:spTree>
    <p:extLst>
      <p:ext uri="{BB962C8B-B14F-4D97-AF65-F5344CB8AC3E}">
        <p14:creationId xmlns:p14="http://schemas.microsoft.com/office/powerpoint/2010/main" val="1789657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viaggio_cartina copy.jpg"/>
          <p:cNvPicPr>
            <a:picLocks noChangeAspect="1"/>
          </p:cNvPicPr>
          <p:nvPr/>
        </p:nvPicPr>
        <p:blipFill>
          <a:blip r:embed="rId3">
            <a:extLst/>
          </a:blip>
          <a:srcRect l="49489" t="43371" r="27320" b="15128"/>
          <a:stretch>
            <a:fillRect/>
          </a:stretch>
        </p:blipFill>
        <p:spPr>
          <a:xfrm>
            <a:off x="10694888" y="986464"/>
            <a:ext cx="5256584" cy="8071751"/>
          </a:xfrm>
          <a:custGeom>
            <a:avLst/>
            <a:gdLst/>
            <a:ahLst/>
            <a:cxnLst>
              <a:cxn ang="0">
                <a:pos x="wd2" y="hd2"/>
              </a:cxn>
              <a:cxn ang="5400000">
                <a:pos x="wd2" y="hd2"/>
              </a:cxn>
              <a:cxn ang="10800000">
                <a:pos x="wd2" y="hd2"/>
              </a:cxn>
              <a:cxn ang="16200000">
                <a:pos x="wd2" y="hd2"/>
              </a:cxn>
            </a:cxnLst>
            <a:rect l="0" t="0" r="r" b="b"/>
            <a:pathLst>
              <a:path w="21600" h="21600" extrusionOk="0">
                <a:moveTo>
                  <a:pt x="8950" y="0"/>
                </a:moveTo>
                <a:cubicBezTo>
                  <a:pt x="6373" y="0"/>
                  <a:pt x="5072" y="2"/>
                  <a:pt x="3696" y="286"/>
                </a:cubicBezTo>
                <a:cubicBezTo>
                  <a:pt x="2182" y="645"/>
                  <a:pt x="990" y="1421"/>
                  <a:pt x="439" y="2407"/>
                </a:cubicBezTo>
                <a:cubicBezTo>
                  <a:pt x="0" y="3308"/>
                  <a:pt x="0" y="4157"/>
                  <a:pt x="0" y="5828"/>
                </a:cubicBezTo>
                <a:lnTo>
                  <a:pt x="0" y="15747"/>
                </a:lnTo>
                <a:cubicBezTo>
                  <a:pt x="0" y="17443"/>
                  <a:pt x="0" y="18292"/>
                  <a:pt x="439" y="19193"/>
                </a:cubicBezTo>
                <a:cubicBezTo>
                  <a:pt x="990" y="20179"/>
                  <a:pt x="2182" y="20955"/>
                  <a:pt x="3696" y="21314"/>
                </a:cubicBezTo>
                <a:cubicBezTo>
                  <a:pt x="5080" y="21600"/>
                  <a:pt x="6384" y="21600"/>
                  <a:pt x="8950" y="21600"/>
                </a:cubicBezTo>
                <a:lnTo>
                  <a:pt x="12612" y="21600"/>
                </a:lnTo>
                <a:cubicBezTo>
                  <a:pt x="15217" y="21600"/>
                  <a:pt x="16520" y="21600"/>
                  <a:pt x="17904" y="21314"/>
                </a:cubicBezTo>
                <a:cubicBezTo>
                  <a:pt x="19418" y="20955"/>
                  <a:pt x="20610" y="20179"/>
                  <a:pt x="21161" y="19193"/>
                </a:cubicBezTo>
                <a:cubicBezTo>
                  <a:pt x="21600" y="18292"/>
                  <a:pt x="21600" y="17443"/>
                  <a:pt x="21600" y="15772"/>
                </a:cubicBezTo>
                <a:lnTo>
                  <a:pt x="21600" y="5853"/>
                </a:lnTo>
                <a:cubicBezTo>
                  <a:pt x="21600" y="4157"/>
                  <a:pt x="21600" y="3308"/>
                  <a:pt x="21161" y="2407"/>
                </a:cubicBezTo>
                <a:cubicBezTo>
                  <a:pt x="20610" y="1421"/>
                  <a:pt x="19418" y="645"/>
                  <a:pt x="17904" y="286"/>
                </a:cubicBezTo>
                <a:cubicBezTo>
                  <a:pt x="16520" y="0"/>
                  <a:pt x="15216" y="0"/>
                  <a:pt x="12650" y="0"/>
                </a:cubicBezTo>
                <a:lnTo>
                  <a:pt x="8988" y="0"/>
                </a:lnTo>
                <a:lnTo>
                  <a:pt x="8950" y="0"/>
                </a:lnTo>
                <a:close/>
              </a:path>
            </a:pathLst>
          </a:custGeom>
          <a:ln w="12700">
            <a:miter lim="400000"/>
          </a:ln>
        </p:spPr>
      </p:pic>
      <p:sp>
        <p:nvSpPr>
          <p:cNvPr id="8" name="Rectangle 7"/>
          <p:cNvSpPr/>
          <p:nvPr/>
        </p:nvSpPr>
        <p:spPr>
          <a:xfrm>
            <a:off x="740173" y="632521"/>
            <a:ext cx="9377438" cy="707886"/>
          </a:xfrm>
          <a:prstGeom prst="rect">
            <a:avLst/>
          </a:prstGeom>
          <a:solidFill>
            <a:srgbClr val="E7C9C5"/>
          </a:solidFill>
        </p:spPr>
        <p:txBody>
          <a:bodyPr wrap="square">
            <a:spAutoFit/>
          </a:bodyPr>
          <a:lstStyle/>
          <a:p>
            <a:r>
              <a:rPr lang="en-US" sz="4000" b="1" dirty="0" smtClean="0">
                <a:latin typeface="Agency FB" pitchFamily="34" charset="0"/>
              </a:rPr>
              <a:t>GOETHE AS TOURISM TRENDSETTER</a:t>
            </a:r>
            <a:endParaRPr lang="en-GB" sz="4000" dirty="0" smtClean="0"/>
          </a:p>
        </p:txBody>
      </p:sp>
      <p:pic>
        <p:nvPicPr>
          <p:cNvPr id="9" name="Picture 8"/>
          <p:cNvPicPr>
            <a:picLocks/>
          </p:cNvPicPr>
          <p:nvPr/>
        </p:nvPicPr>
        <p:blipFill>
          <a:blip r:embed="rId4">
            <a:extLst/>
          </a:blip>
          <a:stretch>
            <a:fillRect/>
          </a:stretch>
        </p:blipFill>
        <p:spPr>
          <a:xfrm>
            <a:off x="728367" y="1568624"/>
            <a:ext cx="9346407" cy="8113351"/>
          </a:xfrm>
          <a:prstGeom prst="rect">
            <a:avLst/>
          </a:prstGeom>
        </p:spPr>
      </p:pic>
    </p:spTree>
    <p:extLst>
      <p:ext uri="{BB962C8B-B14F-4D97-AF65-F5344CB8AC3E}">
        <p14:creationId xmlns:p14="http://schemas.microsoft.com/office/powerpoint/2010/main" val="86316645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ppa.mp4"/>
          <p:cNvPicPr>
            <a:picLocks/>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471" y="15652"/>
            <a:ext cx="17609667" cy="9897988"/>
          </a:xfrm>
          <a:prstGeom prst="rect">
            <a:avLst/>
          </a:prstGeom>
        </p:spPr>
      </p:pic>
      <p:sp>
        <p:nvSpPr>
          <p:cNvPr id="5" name="Rectangle 4"/>
          <p:cNvSpPr/>
          <p:nvPr/>
        </p:nvSpPr>
        <p:spPr>
          <a:xfrm>
            <a:off x="740173" y="632521"/>
            <a:ext cx="9377438" cy="707886"/>
          </a:xfrm>
          <a:prstGeom prst="rect">
            <a:avLst/>
          </a:prstGeom>
          <a:solidFill>
            <a:srgbClr val="E7C9C5"/>
          </a:solidFill>
        </p:spPr>
        <p:txBody>
          <a:bodyPr wrap="square">
            <a:spAutoFit/>
          </a:bodyPr>
          <a:lstStyle/>
          <a:p>
            <a:r>
              <a:rPr lang="en-US" sz="4000" b="1" dirty="0" smtClean="0">
                <a:latin typeface="Agency FB" pitchFamily="34" charset="0"/>
              </a:rPr>
              <a:t>THE NECKLACE</a:t>
            </a:r>
            <a:endParaRPr lang="en-GB" sz="4000" dirty="0" smtClean="0"/>
          </a:p>
        </p:txBody>
      </p:sp>
    </p:spTree>
    <p:extLst>
      <p:ext uri="{BB962C8B-B14F-4D97-AF65-F5344CB8AC3E}">
        <p14:creationId xmlns:p14="http://schemas.microsoft.com/office/powerpoint/2010/main" val="29616759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par>
                          <p:cTn id="8" fill="hold">
                            <p:stCondLst>
                              <p:cond delay="2000"/>
                            </p:stCondLst>
                            <p:childTnLst>
                              <p:par>
                                <p:cTn id="9" presetID="1" presetClass="mediacall" presetSubtype="0" fill="hold" nodeType="afterEffect">
                                  <p:stCondLst>
                                    <p:cond delay="0"/>
                                  </p:stCondLst>
                                  <p:childTnLst>
                                    <p:cmd type="call" cmd="playFrom(0.0)">
                                      <p:cBhvr>
                                        <p:cTn id="10" dur="18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11" fill="hold" display="0">
                  <p:stCondLst>
                    <p:cond delay="indefinite"/>
                  </p:stCondLst>
                </p:cTn>
                <p:tgtEl>
                  <p:spTgt spid="4"/>
                </p:tgtEl>
              </p:cMediaNode>
            </p:video>
          </p:childTnLst>
        </p:cTn>
      </p:par>
    </p:tnLst>
    <p:bldLst>
      <p:bldP spid="4"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96159" y="560512"/>
            <a:ext cx="7992886" cy="707886"/>
          </a:xfrm>
          <a:prstGeom prst="rect">
            <a:avLst/>
          </a:prstGeom>
          <a:solidFill>
            <a:srgbClr val="E7C9C5"/>
          </a:solidFill>
        </p:spPr>
        <p:txBody>
          <a:bodyPr wrap="square">
            <a:spAutoFit/>
          </a:bodyPr>
          <a:lstStyle/>
          <a:p>
            <a:r>
              <a:rPr lang="en-GB" sz="4000" b="1" dirty="0" smtClean="0">
                <a:solidFill>
                  <a:schemeClr val="tx1">
                    <a:lumMod val="90000"/>
                    <a:lumOff val="10000"/>
                  </a:schemeClr>
                </a:solidFill>
                <a:latin typeface="Agency FB" pitchFamily="34" charset="0"/>
              </a:rPr>
              <a:t>WHAT WE DO</a:t>
            </a:r>
            <a:endParaRPr lang="en-GB" sz="4000" dirty="0">
              <a:solidFill>
                <a:schemeClr val="tx1">
                  <a:lumMod val="90000"/>
                  <a:lumOff val="10000"/>
                </a:schemeClr>
              </a:solidFill>
            </a:endParaRPr>
          </a:p>
        </p:txBody>
      </p:sp>
      <p:sp>
        <p:nvSpPr>
          <p:cNvPr id="34" name="Rectangle 33"/>
          <p:cNvSpPr/>
          <p:nvPr/>
        </p:nvSpPr>
        <p:spPr>
          <a:xfrm>
            <a:off x="596157" y="4664968"/>
            <a:ext cx="7992887" cy="461665"/>
          </a:xfrm>
          <a:prstGeom prst="rect">
            <a:avLst/>
          </a:prstGeom>
          <a:solidFill>
            <a:schemeClr val="bg1"/>
          </a:solidFill>
        </p:spPr>
        <p:txBody>
          <a:bodyPr wrap="square">
            <a:spAutoFit/>
          </a:bodyPr>
          <a:lstStyle/>
          <a:p>
            <a:r>
              <a:rPr lang="en-GB" sz="2400" dirty="0" smtClean="0">
                <a:solidFill>
                  <a:schemeClr val="tx1">
                    <a:lumMod val="90000"/>
                    <a:lumOff val="10000"/>
                  </a:schemeClr>
                </a:solidFill>
              </a:rPr>
              <a:t>      </a:t>
            </a:r>
            <a:endParaRPr lang="en-GB" sz="1600" dirty="0">
              <a:solidFill>
                <a:schemeClr val="tx1">
                  <a:lumMod val="90000"/>
                  <a:lumOff val="10000"/>
                </a:schemeClr>
              </a:solidFill>
            </a:endParaRPr>
          </a:p>
        </p:txBody>
      </p:sp>
      <p:pic>
        <p:nvPicPr>
          <p:cNvPr id="7" name="test animation_x264.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77919" y="560512"/>
            <a:ext cx="10560496" cy="7920372"/>
          </a:xfrm>
          <a:prstGeom prst="rect">
            <a:avLst/>
          </a:prstGeom>
        </p:spPr>
      </p:pic>
      <p:grpSp>
        <p:nvGrpSpPr>
          <p:cNvPr id="4" name="Group 3"/>
          <p:cNvGrpSpPr/>
          <p:nvPr/>
        </p:nvGrpSpPr>
        <p:grpSpPr>
          <a:xfrm>
            <a:off x="569666" y="1662994"/>
            <a:ext cx="8019380" cy="6560048"/>
            <a:chOff x="569666" y="1662994"/>
            <a:chExt cx="8019380" cy="6560048"/>
          </a:xfrm>
        </p:grpSpPr>
        <p:sp>
          <p:nvSpPr>
            <p:cNvPr id="28" name="Rectangle 27"/>
            <p:cNvSpPr/>
            <p:nvPr/>
          </p:nvSpPr>
          <p:spPr>
            <a:xfrm>
              <a:off x="596160" y="6653382"/>
              <a:ext cx="7992886" cy="1569660"/>
            </a:xfrm>
            <a:prstGeom prst="rect">
              <a:avLst/>
            </a:prstGeom>
            <a:solidFill>
              <a:schemeClr val="bg2">
                <a:lumMod val="90000"/>
              </a:schemeClr>
            </a:solidFill>
          </p:spPr>
          <p:txBody>
            <a:bodyPr wrap="square">
              <a:spAutoFit/>
            </a:bodyPr>
            <a:lstStyle/>
            <a:p>
              <a:r>
                <a:rPr lang="en-GB" sz="3200" dirty="0" smtClean="0">
                  <a:solidFill>
                    <a:schemeClr val="tx1">
                      <a:lumMod val="90000"/>
                      <a:lumOff val="10000"/>
                    </a:schemeClr>
                  </a:solidFill>
                </a:rPr>
                <a:t>…</a:t>
              </a:r>
              <a:r>
                <a:rPr lang="en-GB" sz="3200" b="1" dirty="0" smtClean="0">
                  <a:solidFill>
                    <a:schemeClr val="tx1">
                      <a:lumMod val="90000"/>
                      <a:lumOff val="10000"/>
                    </a:schemeClr>
                  </a:solidFill>
                </a:rPr>
                <a:t>and enable </a:t>
              </a:r>
              <a:r>
                <a:rPr lang="en-GB" sz="3200" dirty="0" smtClean="0">
                  <a:solidFill>
                    <a:schemeClr val="tx1">
                      <a:lumMod val="90000"/>
                      <a:lumOff val="10000"/>
                    </a:schemeClr>
                  </a:solidFill>
                </a:rPr>
                <a:t>the continuous development of </a:t>
              </a:r>
              <a:r>
                <a:rPr lang="en-GB" sz="3200" b="1" dirty="0" smtClean="0">
                  <a:solidFill>
                    <a:schemeClr val="tx1">
                      <a:lumMod val="90000"/>
                      <a:lumOff val="10000"/>
                    </a:schemeClr>
                  </a:solidFill>
                </a:rPr>
                <a:t>a European</a:t>
              </a:r>
              <a:r>
                <a:rPr lang="en-GB" sz="3200" dirty="0" smtClean="0">
                  <a:solidFill>
                    <a:schemeClr val="tx1">
                      <a:lumMod val="90000"/>
                      <a:lumOff val="10000"/>
                    </a:schemeClr>
                  </a:solidFill>
                </a:rPr>
                <a:t> </a:t>
              </a:r>
              <a:r>
                <a:rPr lang="en-GB" sz="3200" b="1" dirty="0" smtClean="0">
                  <a:solidFill>
                    <a:schemeClr val="tx1">
                      <a:lumMod val="90000"/>
                      <a:lumOff val="10000"/>
                    </a:schemeClr>
                  </a:solidFill>
                </a:rPr>
                <a:t>transmedia tourism platform </a:t>
              </a:r>
              <a:r>
                <a:rPr lang="en-GB" sz="3200" dirty="0" smtClean="0">
                  <a:solidFill>
                    <a:schemeClr val="tx1">
                      <a:lumMod val="90000"/>
                      <a:lumOff val="10000"/>
                    </a:schemeClr>
                  </a:solidFill>
                </a:rPr>
                <a:t>for  cultural destinations</a:t>
              </a:r>
              <a:endParaRPr lang="en-GB" sz="3200" dirty="0">
                <a:solidFill>
                  <a:schemeClr val="tx1">
                    <a:lumMod val="90000"/>
                    <a:lumOff val="10000"/>
                  </a:schemeClr>
                </a:solidFill>
              </a:endParaRPr>
            </a:p>
          </p:txBody>
        </p:sp>
        <p:grpSp>
          <p:nvGrpSpPr>
            <p:cNvPr id="3" name="Group 2"/>
            <p:cNvGrpSpPr/>
            <p:nvPr/>
          </p:nvGrpSpPr>
          <p:grpSpPr>
            <a:xfrm>
              <a:off x="569666" y="1662994"/>
              <a:ext cx="8019378" cy="4730166"/>
              <a:chOff x="569666" y="1662994"/>
              <a:chExt cx="8019378" cy="4730166"/>
            </a:xfrm>
          </p:grpSpPr>
          <p:sp>
            <p:nvSpPr>
              <p:cNvPr id="6" name="Rectangle 5"/>
              <p:cNvSpPr/>
              <p:nvPr/>
            </p:nvSpPr>
            <p:spPr>
              <a:xfrm>
                <a:off x="569666" y="1662994"/>
                <a:ext cx="7992887" cy="1261884"/>
              </a:xfrm>
              <a:prstGeom prst="rect">
                <a:avLst/>
              </a:prstGeom>
              <a:solidFill>
                <a:schemeClr val="bg2">
                  <a:lumMod val="90000"/>
                </a:schemeClr>
              </a:solidFill>
            </p:spPr>
            <p:txBody>
              <a:bodyPr wrap="square">
                <a:spAutoFit/>
              </a:bodyPr>
              <a:lstStyle/>
              <a:p>
                <a:r>
                  <a:rPr lang="en-GB" sz="2800" b="1" dirty="0" smtClean="0">
                    <a:solidFill>
                      <a:schemeClr val="tx1">
                        <a:lumMod val="90000"/>
                        <a:lumOff val="10000"/>
                      </a:schemeClr>
                    </a:solidFill>
                  </a:rPr>
                  <a:t>We combine </a:t>
                </a:r>
                <a:r>
                  <a:rPr lang="en-GB" sz="2400" dirty="0" smtClean="0">
                    <a:solidFill>
                      <a:schemeClr val="tx1">
                        <a:lumMod val="90000"/>
                        <a:lumOff val="10000"/>
                      </a:schemeClr>
                    </a:solidFill>
                  </a:rPr>
                  <a:t>corresponding creative, content and promotion assets or needs of distinctive local </a:t>
                </a:r>
                <a:r>
                  <a:rPr lang="en-GB" sz="2400" dirty="0">
                    <a:solidFill>
                      <a:schemeClr val="tx1">
                        <a:lumMod val="90000"/>
                        <a:lumOff val="10000"/>
                      </a:schemeClr>
                    </a:solidFill>
                  </a:rPr>
                  <a:t>and regional </a:t>
                </a:r>
                <a:r>
                  <a:rPr lang="en-GB" sz="2400" dirty="0" smtClean="0">
                    <a:solidFill>
                      <a:schemeClr val="tx1">
                        <a:lumMod val="90000"/>
                        <a:lumOff val="10000"/>
                      </a:schemeClr>
                    </a:solidFill>
                  </a:rPr>
                  <a:t>cultural partners to:</a:t>
                </a:r>
                <a:endParaRPr lang="en-GB" sz="1600" dirty="0">
                  <a:solidFill>
                    <a:schemeClr val="tx1">
                      <a:lumMod val="90000"/>
                      <a:lumOff val="10000"/>
                    </a:schemeClr>
                  </a:solidFill>
                </a:endParaRPr>
              </a:p>
            </p:txBody>
          </p:sp>
          <p:sp>
            <p:nvSpPr>
              <p:cNvPr id="29" name="Rectangle 28"/>
              <p:cNvSpPr/>
              <p:nvPr/>
            </p:nvSpPr>
            <p:spPr>
              <a:xfrm>
                <a:off x="596157" y="5500608"/>
                <a:ext cx="7992887" cy="892552"/>
              </a:xfrm>
              <a:prstGeom prst="rect">
                <a:avLst/>
              </a:prstGeom>
              <a:solidFill>
                <a:schemeClr val="bg1"/>
              </a:solidFill>
            </p:spPr>
            <p:txBody>
              <a:bodyPr wrap="square">
                <a:spAutoFit/>
              </a:bodyPr>
              <a:lstStyle/>
              <a:p>
                <a:r>
                  <a:rPr lang="en-GB" sz="2800" b="1" dirty="0" smtClean="0">
                    <a:solidFill>
                      <a:schemeClr val="tx1">
                        <a:lumMod val="90000"/>
                        <a:lumOff val="10000"/>
                      </a:schemeClr>
                    </a:solidFill>
                  </a:rPr>
                  <a:t>3. </a:t>
                </a:r>
                <a:r>
                  <a:rPr lang="en-GB" sz="2400" dirty="0" smtClean="0">
                    <a:solidFill>
                      <a:schemeClr val="tx1">
                        <a:lumMod val="90000"/>
                        <a:lumOff val="10000"/>
                      </a:schemeClr>
                    </a:solidFill>
                  </a:rPr>
                  <a:t>generate economies of scale: </a:t>
                </a:r>
                <a:r>
                  <a:rPr lang="en-GB" sz="2400" dirty="0">
                    <a:solidFill>
                      <a:schemeClr val="tx1">
                        <a:lumMod val="90000"/>
                        <a:lumOff val="10000"/>
                      </a:schemeClr>
                    </a:solidFill>
                  </a:rPr>
                  <a:t> synergies, co-productions and networking opportunities</a:t>
                </a:r>
              </a:p>
            </p:txBody>
          </p:sp>
          <p:sp>
            <p:nvSpPr>
              <p:cNvPr id="33" name="Rectangle 32"/>
              <p:cNvSpPr/>
              <p:nvPr/>
            </p:nvSpPr>
            <p:spPr>
              <a:xfrm>
                <a:off x="596157" y="3195191"/>
                <a:ext cx="7992887" cy="892552"/>
              </a:xfrm>
              <a:prstGeom prst="rect">
                <a:avLst/>
              </a:prstGeom>
              <a:solidFill>
                <a:schemeClr val="bg1"/>
              </a:solidFill>
            </p:spPr>
            <p:txBody>
              <a:bodyPr wrap="square">
                <a:spAutoFit/>
              </a:bodyPr>
              <a:lstStyle/>
              <a:p>
                <a:r>
                  <a:rPr lang="en-GB" sz="2800" b="1" dirty="0" smtClean="0">
                    <a:solidFill>
                      <a:schemeClr val="tx1">
                        <a:lumMod val="90000"/>
                        <a:lumOff val="10000"/>
                      </a:schemeClr>
                    </a:solidFill>
                  </a:rPr>
                  <a:t>1. </a:t>
                </a:r>
                <a:r>
                  <a:rPr lang="en-GB" sz="2400" dirty="0" smtClean="0">
                    <a:solidFill>
                      <a:schemeClr val="tx1">
                        <a:lumMod val="90000"/>
                        <a:lumOff val="10000"/>
                      </a:schemeClr>
                    </a:solidFill>
                  </a:rPr>
                  <a:t>jointly support the </a:t>
                </a:r>
                <a:r>
                  <a:rPr lang="en-GB" sz="2400" dirty="0">
                    <a:solidFill>
                      <a:schemeClr val="tx1">
                        <a:lumMod val="90000"/>
                        <a:lumOff val="10000"/>
                      </a:schemeClr>
                    </a:solidFill>
                  </a:rPr>
                  <a:t>sustainable </a:t>
                </a:r>
                <a:r>
                  <a:rPr lang="en-GB" sz="2400" dirty="0" smtClean="0">
                    <a:solidFill>
                      <a:schemeClr val="tx1">
                        <a:lumMod val="90000"/>
                        <a:lumOff val="10000"/>
                      </a:schemeClr>
                    </a:solidFill>
                  </a:rPr>
                  <a:t>development </a:t>
                </a:r>
                <a:r>
                  <a:rPr lang="en-GB" sz="2400" dirty="0">
                    <a:solidFill>
                      <a:schemeClr val="tx1">
                        <a:lumMod val="90000"/>
                        <a:lumOff val="10000"/>
                      </a:schemeClr>
                    </a:solidFill>
                  </a:rPr>
                  <a:t>of </a:t>
                </a:r>
                <a:r>
                  <a:rPr lang="en-GB" sz="2400" dirty="0" smtClean="0">
                    <a:solidFill>
                      <a:schemeClr val="tx1">
                        <a:lumMod val="90000"/>
                        <a:lumOff val="10000"/>
                      </a:schemeClr>
                    </a:solidFill>
                  </a:rPr>
                  <a:t>the local communities</a:t>
                </a:r>
                <a:endParaRPr lang="en-GB" sz="2400" dirty="0">
                  <a:solidFill>
                    <a:schemeClr val="tx1">
                      <a:lumMod val="90000"/>
                      <a:lumOff val="10000"/>
                    </a:schemeClr>
                  </a:solidFill>
                </a:endParaRPr>
              </a:p>
            </p:txBody>
          </p:sp>
          <p:sp>
            <p:nvSpPr>
              <p:cNvPr id="36" name="Rectangle 35"/>
              <p:cNvSpPr/>
              <p:nvPr/>
            </p:nvSpPr>
            <p:spPr>
              <a:xfrm>
                <a:off x="596157" y="4232920"/>
                <a:ext cx="7992887" cy="1138773"/>
              </a:xfrm>
              <a:prstGeom prst="rect">
                <a:avLst/>
              </a:prstGeom>
              <a:solidFill>
                <a:schemeClr val="bg1"/>
              </a:solidFill>
            </p:spPr>
            <p:txBody>
              <a:bodyPr wrap="square">
                <a:spAutoFit/>
              </a:bodyPr>
              <a:lstStyle/>
              <a:p>
                <a:r>
                  <a:rPr lang="en-GB" sz="2800" b="1" dirty="0" smtClean="0">
                    <a:solidFill>
                      <a:schemeClr val="tx1">
                        <a:lumMod val="90000"/>
                        <a:lumOff val="10000"/>
                      </a:schemeClr>
                    </a:solidFill>
                  </a:rPr>
                  <a:t>2. </a:t>
                </a:r>
                <a:r>
                  <a:rPr lang="en-GB" sz="2400" dirty="0" smtClean="0">
                    <a:solidFill>
                      <a:schemeClr val="tx1">
                        <a:lumMod val="90000"/>
                        <a:lumOff val="10000"/>
                      </a:schemeClr>
                    </a:solidFill>
                  </a:rPr>
                  <a:t>meet current and future touristic</a:t>
                </a:r>
                <a:r>
                  <a:rPr lang="en-GB" sz="2400" dirty="0">
                    <a:solidFill>
                      <a:schemeClr val="tx1">
                        <a:lumMod val="90000"/>
                        <a:lumOff val="10000"/>
                      </a:schemeClr>
                    </a:solidFill>
                  </a:rPr>
                  <a:t>, creative, marketing and production needs </a:t>
                </a:r>
              </a:p>
              <a:p>
                <a:endParaRPr lang="en-GB" sz="1600" dirty="0">
                  <a:solidFill>
                    <a:schemeClr val="tx1">
                      <a:lumMod val="90000"/>
                      <a:lumOff val="10000"/>
                    </a:schemeClr>
                  </a:solidFill>
                </a:endParaRPr>
              </a:p>
            </p:txBody>
          </p:sp>
        </p:grpSp>
      </p:grpSp>
    </p:spTree>
    <p:extLst>
      <p:ext uri="{BB962C8B-B14F-4D97-AF65-F5344CB8AC3E}">
        <p14:creationId xmlns:p14="http://schemas.microsoft.com/office/powerpoint/2010/main" val="17188786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bldLst>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96157" y="632520"/>
            <a:ext cx="8219363" cy="707886"/>
          </a:xfrm>
          <a:prstGeom prst="rect">
            <a:avLst/>
          </a:prstGeom>
          <a:solidFill>
            <a:srgbClr val="E7C9C5"/>
          </a:solidFill>
        </p:spPr>
        <p:txBody>
          <a:bodyPr wrap="square">
            <a:spAutoFit/>
          </a:bodyPr>
          <a:lstStyle/>
          <a:p>
            <a:pPr algn="just"/>
            <a:r>
              <a:rPr lang="en-GB" sz="4000" b="1" dirty="0" smtClean="0">
                <a:solidFill>
                  <a:schemeClr val="tx1">
                    <a:lumMod val="90000"/>
                    <a:lumOff val="10000"/>
                  </a:schemeClr>
                </a:solidFill>
                <a:latin typeface="Agency FB" pitchFamily="34" charset="0"/>
              </a:rPr>
              <a:t>THE NETWORK</a:t>
            </a:r>
          </a:p>
        </p:txBody>
      </p:sp>
      <p:grpSp>
        <p:nvGrpSpPr>
          <p:cNvPr id="17" name="Group 16"/>
          <p:cNvGrpSpPr/>
          <p:nvPr/>
        </p:nvGrpSpPr>
        <p:grpSpPr>
          <a:xfrm>
            <a:off x="-555971" y="8841432"/>
            <a:ext cx="4248472" cy="1224137"/>
            <a:chOff x="2710723" y="960749"/>
            <a:chExt cx="4023303" cy="625100"/>
          </a:xfrm>
          <a:noFill/>
        </p:grpSpPr>
        <p:sp>
          <p:nvSpPr>
            <p:cNvPr id="18" name="Title 5"/>
            <p:cNvSpPr txBox="1">
              <a:spLocks/>
            </p:cNvSpPr>
            <p:nvPr/>
          </p:nvSpPr>
          <p:spPr bwMode="auto">
            <a:xfrm>
              <a:off x="3295644" y="960749"/>
              <a:ext cx="2808313" cy="444313"/>
            </a:xfrm>
            <a:prstGeom prst="rect">
              <a:avLst/>
            </a:prstGeom>
            <a:grpFill/>
            <a:ln>
              <a:noFill/>
            </a:ln>
            <a:extLst/>
          </p:spPr>
          <p:txBody>
            <a:bodyPr vert="horz" wrap="square" lIns="91440" tIns="45720" rIns="91440" bIns="45720" numCol="1" rtlCol="0" anchor="b" anchorCtr="0" compatLnSpc="1">
              <a:prstTxWarp prst="textNoShape">
                <a:avLst/>
              </a:prstTxWarp>
              <a:normAutofit/>
            </a:bodyPr>
            <a:lstStyle>
              <a:lvl1pPr algn="l" rtl="0" eaLnBrk="0" fontAlgn="base" hangingPunct="0">
                <a:spcBef>
                  <a:spcPts val="400"/>
                </a:spcBef>
                <a:spcAft>
                  <a:spcPct val="0"/>
                </a:spcAft>
                <a:defRPr sz="3600" kern="1200">
                  <a:solidFill>
                    <a:schemeClr val="tx2"/>
                  </a:solidFill>
                  <a:latin typeface="+mj-lt"/>
                  <a:ea typeface="+mj-ea"/>
                  <a:cs typeface="Tunga" pitchFamily="2"/>
                </a:defRPr>
              </a:lvl1pPr>
              <a:lvl2pPr algn="l" rtl="0" eaLnBrk="0" fontAlgn="base" hangingPunct="0">
                <a:spcBef>
                  <a:spcPts val="400"/>
                </a:spcBef>
                <a:spcAft>
                  <a:spcPct val="0"/>
                </a:spcAft>
                <a:defRPr sz="3600">
                  <a:solidFill>
                    <a:schemeClr val="tx2"/>
                  </a:solidFill>
                  <a:latin typeface="Candara" pitchFamily="34" charset="0"/>
                  <a:cs typeface="Tunga" pitchFamily="34" charset="0"/>
                </a:defRPr>
              </a:lvl2pPr>
              <a:lvl3pPr algn="l" rtl="0" eaLnBrk="0" fontAlgn="base" hangingPunct="0">
                <a:spcBef>
                  <a:spcPts val="400"/>
                </a:spcBef>
                <a:spcAft>
                  <a:spcPct val="0"/>
                </a:spcAft>
                <a:defRPr sz="3600">
                  <a:solidFill>
                    <a:schemeClr val="tx2"/>
                  </a:solidFill>
                  <a:latin typeface="Candara" pitchFamily="34" charset="0"/>
                  <a:cs typeface="Tunga" pitchFamily="34" charset="0"/>
                </a:defRPr>
              </a:lvl3pPr>
              <a:lvl4pPr algn="l" rtl="0" eaLnBrk="0" fontAlgn="base" hangingPunct="0">
                <a:spcBef>
                  <a:spcPts val="400"/>
                </a:spcBef>
                <a:spcAft>
                  <a:spcPct val="0"/>
                </a:spcAft>
                <a:defRPr sz="3600">
                  <a:solidFill>
                    <a:schemeClr val="tx2"/>
                  </a:solidFill>
                  <a:latin typeface="Candara" pitchFamily="34" charset="0"/>
                  <a:cs typeface="Tunga" pitchFamily="34" charset="0"/>
                </a:defRPr>
              </a:lvl4pPr>
              <a:lvl5pPr algn="l" rtl="0" eaLnBrk="0" fontAlgn="base" hangingPunct="0">
                <a:spcBef>
                  <a:spcPts val="400"/>
                </a:spcBef>
                <a:spcAft>
                  <a:spcPct val="0"/>
                </a:spcAft>
                <a:defRPr sz="3600">
                  <a:solidFill>
                    <a:schemeClr val="tx2"/>
                  </a:solidFill>
                  <a:latin typeface="Candara" pitchFamily="34" charset="0"/>
                  <a:cs typeface="Tunga" pitchFamily="34" charset="0"/>
                </a:defRPr>
              </a:lvl5pPr>
              <a:lvl6pPr marL="457200" algn="l" rtl="0" fontAlgn="base">
                <a:spcBef>
                  <a:spcPts val="400"/>
                </a:spcBef>
                <a:spcAft>
                  <a:spcPct val="0"/>
                </a:spcAft>
                <a:defRPr sz="3600">
                  <a:solidFill>
                    <a:schemeClr val="tx2"/>
                  </a:solidFill>
                  <a:latin typeface="Candara" pitchFamily="34" charset="0"/>
                  <a:cs typeface="Tunga" pitchFamily="34" charset="0"/>
                </a:defRPr>
              </a:lvl6pPr>
              <a:lvl7pPr marL="914400" algn="l" rtl="0" fontAlgn="base">
                <a:spcBef>
                  <a:spcPts val="400"/>
                </a:spcBef>
                <a:spcAft>
                  <a:spcPct val="0"/>
                </a:spcAft>
                <a:defRPr sz="3600">
                  <a:solidFill>
                    <a:schemeClr val="tx2"/>
                  </a:solidFill>
                  <a:latin typeface="Candara" pitchFamily="34" charset="0"/>
                  <a:cs typeface="Tunga" pitchFamily="34" charset="0"/>
                </a:defRPr>
              </a:lvl7pPr>
              <a:lvl8pPr marL="1371600" algn="l" rtl="0" fontAlgn="base">
                <a:spcBef>
                  <a:spcPts val="400"/>
                </a:spcBef>
                <a:spcAft>
                  <a:spcPct val="0"/>
                </a:spcAft>
                <a:defRPr sz="3600">
                  <a:solidFill>
                    <a:schemeClr val="tx2"/>
                  </a:solidFill>
                  <a:latin typeface="Candara" pitchFamily="34" charset="0"/>
                  <a:cs typeface="Tunga" pitchFamily="34" charset="0"/>
                </a:defRPr>
              </a:lvl8pPr>
              <a:lvl9pPr marL="1828800" algn="l" rtl="0" fontAlgn="base">
                <a:spcBef>
                  <a:spcPts val="400"/>
                </a:spcBef>
                <a:spcAft>
                  <a:spcPct val="0"/>
                </a:spcAft>
                <a:defRPr sz="3600">
                  <a:solidFill>
                    <a:schemeClr val="tx2"/>
                  </a:solidFill>
                  <a:latin typeface="Candara" pitchFamily="34" charset="0"/>
                  <a:cs typeface="Tunga" pitchFamily="34" charset="0"/>
                </a:defRPr>
              </a:lvl9pPr>
            </a:lstStyle>
            <a:p>
              <a:pPr algn="ctr" fontAlgn="auto">
                <a:buClr>
                  <a:schemeClr val="bg1"/>
                </a:buClr>
                <a:defRPr/>
              </a:pPr>
              <a:r>
                <a:rPr lang="en-US" sz="1100" dirty="0">
                  <a:solidFill>
                    <a:schemeClr val="tx1"/>
                  </a:solidFill>
                </a:rPr>
                <a:t>Motion, Emotion and Imagination</a:t>
              </a:r>
              <a:endParaRPr lang="en-GB" sz="1100" dirty="0">
                <a:solidFill>
                  <a:schemeClr val="tx1"/>
                </a:solidFill>
              </a:endParaRPr>
            </a:p>
          </p:txBody>
        </p:sp>
        <p:sp>
          <p:nvSpPr>
            <p:cNvPr id="19" name="Title 5"/>
            <p:cNvSpPr txBox="1">
              <a:spLocks/>
            </p:cNvSpPr>
            <p:nvPr/>
          </p:nvSpPr>
          <p:spPr bwMode="auto">
            <a:xfrm>
              <a:off x="2710723" y="997520"/>
              <a:ext cx="4023303" cy="588329"/>
            </a:xfrm>
            <a:prstGeom prst="rect">
              <a:avLst/>
            </a:prstGeom>
            <a:grpFill/>
            <a:ln>
              <a:noFill/>
            </a:ln>
            <a:extLst/>
          </p:spPr>
          <p:txBody>
            <a:bodyPr anchor="t"/>
            <a:lstStyle>
              <a:defPPr>
                <a:defRPr lang="en-US"/>
              </a:defPPr>
              <a:lvl1pPr algn="ctr" eaLnBrk="1" hangingPunct="1">
                <a:spcBef>
                  <a:spcPts val="400"/>
                </a:spcBef>
                <a:defRPr sz="3200" b="1">
                  <a:solidFill>
                    <a:schemeClr val="bg1"/>
                  </a:solidFill>
                  <a:latin typeface="Agency FB" pitchFamily="34" charset="0"/>
                  <a:cs typeface="Tunga"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sz="3600" b="0" dirty="0">
                  <a:solidFill>
                    <a:schemeClr val="tx1"/>
                  </a:solidFill>
                </a:rPr>
                <a:t>DIVERTIMENTO</a:t>
              </a:r>
              <a:endParaRPr lang="en-GB" sz="3600" b="0" spc="-300" dirty="0">
                <a:solidFill>
                  <a:schemeClr val="tx1"/>
                </a:solidFill>
              </a:endParaRPr>
            </a:p>
          </p:txBody>
        </p:sp>
      </p:grpSp>
      <p:grpSp>
        <p:nvGrpSpPr>
          <p:cNvPr id="7" name="Group 6"/>
          <p:cNvGrpSpPr/>
          <p:nvPr/>
        </p:nvGrpSpPr>
        <p:grpSpPr>
          <a:xfrm>
            <a:off x="13197557" y="3752193"/>
            <a:ext cx="3744416" cy="2263366"/>
            <a:chOff x="7433060" y="4974838"/>
            <a:chExt cx="2847975" cy="1600200"/>
          </a:xfrm>
        </p:grpSpPr>
        <p:pic>
          <p:nvPicPr>
            <p:cNvPr id="1026" name="Picture 2" descr="Related imag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433060" y="4974838"/>
              <a:ext cx="2847975" cy="16002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7433060" y="6281996"/>
              <a:ext cx="2847975" cy="261118"/>
            </a:xfrm>
            <a:prstGeom prst="rect">
              <a:avLst/>
            </a:prstGeom>
            <a:solidFill>
              <a:schemeClr val="bg1">
                <a:alpha val="54000"/>
              </a:schemeClr>
            </a:solidFill>
          </p:spPr>
          <p:txBody>
            <a:bodyPr wrap="square">
              <a:spAutoFit/>
            </a:bodyPr>
            <a:lstStyle/>
            <a:p>
              <a:pPr algn="just"/>
              <a:r>
                <a:rPr lang="en-US" dirty="0"/>
                <a:t>Rhodes, Greece</a:t>
              </a:r>
            </a:p>
          </p:txBody>
        </p:sp>
      </p:grpSp>
      <p:grpSp>
        <p:nvGrpSpPr>
          <p:cNvPr id="8" name="Group 7"/>
          <p:cNvGrpSpPr/>
          <p:nvPr/>
        </p:nvGrpSpPr>
        <p:grpSpPr>
          <a:xfrm>
            <a:off x="9021093" y="3770453"/>
            <a:ext cx="3960443" cy="2245106"/>
            <a:chOff x="11580347" y="6462126"/>
            <a:chExt cx="3289707" cy="1600777"/>
          </a:xfrm>
        </p:grpSpPr>
        <p:pic>
          <p:nvPicPr>
            <p:cNvPr id="1028" name="Picture 4" descr="Related image"/>
            <p:cNvPicPr>
              <a:picLocks noChangeAspect="1" noChangeArrowheads="1"/>
            </p:cNvPicPr>
            <p:nvPr/>
          </p:nvPicPr>
          <p:blipFill>
            <a:blip r:embed="rId4">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bwMode="auto">
            <a:xfrm>
              <a:off x="11580347" y="6462126"/>
              <a:ext cx="3273267" cy="1600777"/>
            </a:xfrm>
            <a:prstGeom prst="rect">
              <a:avLst/>
            </a:prstGeom>
            <a:solidFill>
              <a:schemeClr val="bg1">
                <a:alpha val="54000"/>
              </a:schemeClr>
            </a:solidFill>
            <a:extLst/>
          </p:spPr>
        </p:pic>
        <p:sp>
          <p:nvSpPr>
            <p:cNvPr id="4" name="Rectangle 3"/>
            <p:cNvSpPr/>
            <p:nvPr/>
          </p:nvSpPr>
          <p:spPr>
            <a:xfrm>
              <a:off x="11607281" y="7767371"/>
              <a:ext cx="3262773" cy="267828"/>
            </a:xfrm>
            <a:prstGeom prst="rect">
              <a:avLst/>
            </a:prstGeom>
            <a:solidFill>
              <a:schemeClr val="bg1">
                <a:alpha val="54000"/>
              </a:schemeClr>
            </a:solidFill>
          </p:spPr>
          <p:txBody>
            <a:bodyPr wrap="square">
              <a:spAutoFit/>
            </a:bodyPr>
            <a:lstStyle/>
            <a:p>
              <a:pPr algn="just"/>
              <a:r>
                <a:rPr lang="en-US" dirty="0"/>
                <a:t>Mazaricos, Spain</a:t>
              </a:r>
            </a:p>
          </p:txBody>
        </p:sp>
      </p:grpSp>
      <p:grpSp>
        <p:nvGrpSpPr>
          <p:cNvPr id="14" name="Group 13"/>
          <p:cNvGrpSpPr/>
          <p:nvPr/>
        </p:nvGrpSpPr>
        <p:grpSpPr>
          <a:xfrm>
            <a:off x="4844629" y="3775997"/>
            <a:ext cx="3920857" cy="2263366"/>
            <a:chOff x="8609080" y="6462126"/>
            <a:chExt cx="3049788" cy="1620741"/>
          </a:xfrm>
        </p:grpSpPr>
        <p:pic>
          <p:nvPicPr>
            <p:cNvPr id="1032" name="Picture 8" descr="Image result for Lagopesole, Italy"/>
            <p:cNvPicPr>
              <a:picLocks noChangeAspect="1" noChangeArrowheads="1"/>
            </p:cNvPicPr>
            <p:nvPr/>
          </p:nvPicPr>
          <p:blipFill>
            <a:blip r:embed="rId5" cstate="email">
              <a:duotone>
                <a:prstClr val="black"/>
                <a:schemeClr val="accent5">
                  <a:tint val="45000"/>
                  <a:satMod val="400000"/>
                </a:schemeClr>
              </a:duotone>
              <a:extLst>
                <a:ext uri="{28A0092B-C50C-407E-A947-70E740481C1C}">
                  <a14:useLocalDpi xmlns:a14="http://schemas.microsoft.com/office/drawing/2010/main"/>
                </a:ext>
              </a:extLst>
            </a:blip>
            <a:srcRect/>
            <a:stretch>
              <a:fillRect/>
            </a:stretch>
          </p:blipFill>
          <p:spPr bwMode="auto">
            <a:xfrm>
              <a:off x="8609080" y="6462126"/>
              <a:ext cx="3049788" cy="162074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8629182" y="7794826"/>
              <a:ext cx="3029686" cy="270999"/>
            </a:xfrm>
            <a:prstGeom prst="rect">
              <a:avLst/>
            </a:prstGeom>
            <a:solidFill>
              <a:schemeClr val="bg1">
                <a:alpha val="54000"/>
              </a:schemeClr>
            </a:solidFill>
          </p:spPr>
          <p:txBody>
            <a:bodyPr wrap="square">
              <a:spAutoFit/>
            </a:bodyPr>
            <a:lstStyle/>
            <a:p>
              <a:pPr algn="just"/>
              <a:r>
                <a:rPr lang="en-US" dirty="0"/>
                <a:t>Lagopesole, Italy</a:t>
              </a:r>
            </a:p>
          </p:txBody>
        </p:sp>
      </p:grpSp>
      <p:grpSp>
        <p:nvGrpSpPr>
          <p:cNvPr id="15" name="Group 14"/>
          <p:cNvGrpSpPr/>
          <p:nvPr/>
        </p:nvGrpSpPr>
        <p:grpSpPr>
          <a:xfrm>
            <a:off x="596157" y="3721462"/>
            <a:ext cx="3960440" cy="2268087"/>
            <a:chOff x="9138863" y="3171960"/>
            <a:chExt cx="3960440" cy="2268087"/>
          </a:xfrm>
        </p:grpSpPr>
        <p:pic>
          <p:nvPicPr>
            <p:cNvPr id="1034" name="Picture 10" descr="Image result for Alba Iulia, Romania"/>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138863" y="3171960"/>
              <a:ext cx="3960440" cy="226808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138863" y="5051570"/>
              <a:ext cx="3960439" cy="369332"/>
            </a:xfrm>
            <a:prstGeom prst="rect">
              <a:avLst/>
            </a:prstGeom>
            <a:solidFill>
              <a:schemeClr val="bg1">
                <a:alpha val="54000"/>
              </a:schemeClr>
            </a:solidFill>
          </p:spPr>
          <p:txBody>
            <a:bodyPr wrap="square">
              <a:spAutoFit/>
            </a:bodyPr>
            <a:lstStyle/>
            <a:p>
              <a:pPr algn="just"/>
              <a:r>
                <a:rPr lang="en-US" dirty="0" smtClean="0"/>
                <a:t>Alba </a:t>
              </a:r>
              <a:r>
                <a:rPr lang="en-US" dirty="0"/>
                <a:t>Julia, </a:t>
              </a:r>
              <a:r>
                <a:rPr lang="en-US" dirty="0" smtClean="0"/>
                <a:t>Romania</a:t>
              </a:r>
              <a:endParaRPr lang="en-US" dirty="0"/>
            </a:p>
          </p:txBody>
        </p:sp>
      </p:grpSp>
      <p:grpSp>
        <p:nvGrpSpPr>
          <p:cNvPr id="16" name="Group 15"/>
          <p:cNvGrpSpPr/>
          <p:nvPr/>
        </p:nvGrpSpPr>
        <p:grpSpPr>
          <a:xfrm>
            <a:off x="2612381" y="6313415"/>
            <a:ext cx="3909335" cy="2154897"/>
            <a:chOff x="4967742" y="5665343"/>
            <a:chExt cx="3909335" cy="2154897"/>
          </a:xfrm>
        </p:grpSpPr>
        <p:pic>
          <p:nvPicPr>
            <p:cNvPr id="1036" name="Picture 12" descr="Image result for Race-Fram, Slovenia"/>
            <p:cNvPicPr>
              <a:picLocks noChangeAspect="1" noChangeArrowheads="1"/>
            </p:cNvPicPr>
            <p:nvPr/>
          </p:nvPicPr>
          <p:blipFill>
            <a:blip r:embed="rId7" cstate="email">
              <a:duotone>
                <a:schemeClr val="accent2">
                  <a:shade val="45000"/>
                  <a:satMod val="135000"/>
                </a:schemeClr>
                <a:prstClr val="white"/>
              </a:duotone>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4967742" y="5665343"/>
              <a:ext cx="3909335" cy="2137826"/>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967742" y="7450908"/>
              <a:ext cx="3909335" cy="369332"/>
            </a:xfrm>
            <a:prstGeom prst="rect">
              <a:avLst/>
            </a:prstGeom>
            <a:solidFill>
              <a:schemeClr val="bg1">
                <a:alpha val="54000"/>
              </a:schemeClr>
            </a:solidFill>
          </p:spPr>
          <p:txBody>
            <a:bodyPr wrap="square">
              <a:spAutoFit/>
            </a:bodyPr>
            <a:lstStyle/>
            <a:p>
              <a:pPr algn="just"/>
              <a:r>
                <a:rPr lang="en-US" dirty="0"/>
                <a:t>Race-</a:t>
              </a:r>
              <a:r>
                <a:rPr lang="en-US" dirty="0" err="1"/>
                <a:t>Fram</a:t>
              </a:r>
              <a:r>
                <a:rPr lang="en-US" dirty="0"/>
                <a:t>, Slovenia</a:t>
              </a:r>
            </a:p>
          </p:txBody>
        </p:sp>
      </p:grpSp>
      <p:grpSp>
        <p:nvGrpSpPr>
          <p:cNvPr id="20" name="Group 19"/>
          <p:cNvGrpSpPr/>
          <p:nvPr/>
        </p:nvGrpSpPr>
        <p:grpSpPr>
          <a:xfrm>
            <a:off x="11109324" y="6329844"/>
            <a:ext cx="3925188" cy="2138468"/>
            <a:chOff x="11109324" y="5681772"/>
            <a:chExt cx="3925188" cy="2138468"/>
          </a:xfrm>
        </p:grpSpPr>
        <p:pic>
          <p:nvPicPr>
            <p:cNvPr id="1038" name="Picture 14" descr="Image result for Varna, Bulgaria"/>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1109325" y="5681772"/>
              <a:ext cx="3925187" cy="209947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1109324" y="7450908"/>
              <a:ext cx="3925187" cy="369332"/>
            </a:xfrm>
            <a:prstGeom prst="rect">
              <a:avLst/>
            </a:prstGeom>
            <a:solidFill>
              <a:schemeClr val="bg1">
                <a:alpha val="54000"/>
              </a:schemeClr>
            </a:solidFill>
          </p:spPr>
          <p:txBody>
            <a:bodyPr wrap="square">
              <a:spAutoFit/>
            </a:bodyPr>
            <a:lstStyle/>
            <a:p>
              <a:pPr algn="just"/>
              <a:r>
                <a:rPr lang="en-US" dirty="0"/>
                <a:t>Varna, Bulgaria</a:t>
              </a:r>
            </a:p>
          </p:txBody>
        </p:sp>
      </p:grpSp>
      <p:grpSp>
        <p:nvGrpSpPr>
          <p:cNvPr id="21" name="Group 20"/>
          <p:cNvGrpSpPr/>
          <p:nvPr/>
        </p:nvGrpSpPr>
        <p:grpSpPr>
          <a:xfrm>
            <a:off x="6792072" y="6321152"/>
            <a:ext cx="4101229" cy="2108171"/>
            <a:chOff x="6792072" y="6321152"/>
            <a:chExt cx="4101229" cy="2108171"/>
          </a:xfrm>
        </p:grpSpPr>
        <p:pic>
          <p:nvPicPr>
            <p:cNvPr id="1042" name="Picture 18" descr="Related image"/>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792072" y="6329845"/>
              <a:ext cx="4101229" cy="209947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6792073" y="6321152"/>
              <a:ext cx="4101228" cy="369332"/>
            </a:xfrm>
            <a:prstGeom prst="rect">
              <a:avLst/>
            </a:prstGeom>
            <a:solidFill>
              <a:schemeClr val="bg1">
                <a:alpha val="54000"/>
              </a:schemeClr>
            </a:solidFill>
          </p:spPr>
          <p:txBody>
            <a:bodyPr wrap="square">
              <a:spAutoFit/>
            </a:bodyPr>
            <a:lstStyle/>
            <a:p>
              <a:pPr algn="just"/>
              <a:r>
                <a:rPr lang="en-US" dirty="0"/>
                <a:t>Trabzon</a:t>
              </a:r>
              <a:r>
                <a:rPr lang="el-GR" dirty="0"/>
                <a:t>,</a:t>
              </a:r>
              <a:r>
                <a:rPr lang="en-US" dirty="0"/>
                <a:t> Turkey</a:t>
              </a:r>
            </a:p>
          </p:txBody>
        </p:sp>
      </p:grpSp>
      <p:sp>
        <p:nvSpPr>
          <p:cNvPr id="29" name="Rectangle 28"/>
          <p:cNvSpPr/>
          <p:nvPr/>
        </p:nvSpPr>
        <p:spPr>
          <a:xfrm>
            <a:off x="596157" y="1592431"/>
            <a:ext cx="16345816" cy="830997"/>
          </a:xfrm>
          <a:prstGeom prst="rect">
            <a:avLst/>
          </a:prstGeom>
          <a:solidFill>
            <a:schemeClr val="bg1"/>
          </a:solidFill>
        </p:spPr>
        <p:txBody>
          <a:bodyPr wrap="square">
            <a:spAutoFit/>
          </a:bodyPr>
          <a:lstStyle/>
          <a:p>
            <a:pPr algn="just"/>
            <a:r>
              <a:rPr lang="en-US" sz="2400" dirty="0" smtClean="0"/>
              <a:t>Cultural </a:t>
            </a:r>
            <a:r>
              <a:rPr lang="en-US" sz="2400" dirty="0"/>
              <a:t>and </a:t>
            </a:r>
            <a:r>
              <a:rPr lang="en-US" sz="2400" dirty="0" smtClean="0"/>
              <a:t>touristic media </a:t>
            </a:r>
            <a:r>
              <a:rPr lang="en-US" sz="2400" dirty="0"/>
              <a:t>communication is hyper segmented and upmarket audience is time poor, looking for exclusive and consistent info. </a:t>
            </a:r>
          </a:p>
        </p:txBody>
      </p:sp>
      <p:sp>
        <p:nvSpPr>
          <p:cNvPr id="30" name="Rectangle 29"/>
          <p:cNvSpPr/>
          <p:nvPr/>
        </p:nvSpPr>
        <p:spPr>
          <a:xfrm>
            <a:off x="596157" y="2648744"/>
            <a:ext cx="16345816" cy="830997"/>
          </a:xfrm>
          <a:prstGeom prst="rect">
            <a:avLst/>
          </a:prstGeom>
          <a:solidFill>
            <a:schemeClr val="bg1"/>
          </a:solidFill>
        </p:spPr>
        <p:txBody>
          <a:bodyPr wrap="square">
            <a:spAutoFit/>
          </a:bodyPr>
          <a:lstStyle/>
          <a:p>
            <a:pPr algn="just"/>
            <a:r>
              <a:rPr lang="en-US" sz="2400" dirty="0" smtClean="0"/>
              <a:t>DIVERTIMENTO steps </a:t>
            </a:r>
            <a:r>
              <a:rPr lang="en-US" sz="2400" dirty="0"/>
              <a:t>already on 70 </a:t>
            </a:r>
            <a:r>
              <a:rPr lang="en-US" sz="2400" dirty="0" smtClean="0"/>
              <a:t>geo-locations</a:t>
            </a:r>
            <a:r>
              <a:rPr lang="en-US" sz="2400" dirty="0"/>
              <a:t>, offering </a:t>
            </a:r>
            <a:r>
              <a:rPr lang="en-US" sz="2400" dirty="0" smtClean="0"/>
              <a:t>in-situ </a:t>
            </a:r>
            <a:r>
              <a:rPr lang="en-US" sz="2400" dirty="0"/>
              <a:t>&amp; ex-situ experience, thanks to content and certified information, live events, educational activities.</a:t>
            </a:r>
          </a:p>
        </p:txBody>
      </p:sp>
    </p:spTree>
    <p:extLst>
      <p:ext uri="{BB962C8B-B14F-4D97-AF65-F5344CB8AC3E}">
        <p14:creationId xmlns:p14="http://schemas.microsoft.com/office/powerpoint/2010/main" val="17255046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40173" y="632521"/>
            <a:ext cx="8064896" cy="707886"/>
          </a:xfrm>
          <a:prstGeom prst="rect">
            <a:avLst/>
          </a:prstGeom>
          <a:solidFill>
            <a:srgbClr val="E7C9C5"/>
          </a:solidFill>
        </p:spPr>
        <p:txBody>
          <a:bodyPr wrap="square">
            <a:spAutoFit/>
          </a:bodyPr>
          <a:lstStyle/>
          <a:p>
            <a:r>
              <a:rPr lang="en-GB" sz="4000" b="1" dirty="0" smtClean="0">
                <a:latin typeface="Agency FB" pitchFamily="34" charset="0"/>
              </a:rPr>
              <a:t>COMMERCIALIZATION</a:t>
            </a:r>
            <a:endParaRPr lang="en-GB" sz="4000" dirty="0" smtClean="0"/>
          </a:p>
        </p:txBody>
      </p:sp>
      <p:grpSp>
        <p:nvGrpSpPr>
          <p:cNvPr id="2" name="Group 1"/>
          <p:cNvGrpSpPr/>
          <p:nvPr/>
        </p:nvGrpSpPr>
        <p:grpSpPr>
          <a:xfrm>
            <a:off x="740172" y="1996024"/>
            <a:ext cx="9073008" cy="5936599"/>
            <a:chOff x="740172" y="1951311"/>
            <a:chExt cx="9073008" cy="5936599"/>
          </a:xfrm>
        </p:grpSpPr>
        <p:sp>
          <p:nvSpPr>
            <p:cNvPr id="6" name="Rectangle 5"/>
            <p:cNvSpPr/>
            <p:nvPr/>
          </p:nvSpPr>
          <p:spPr>
            <a:xfrm>
              <a:off x="740173" y="1951311"/>
              <a:ext cx="9073007" cy="1077218"/>
            </a:xfrm>
            <a:prstGeom prst="rect">
              <a:avLst/>
            </a:prstGeom>
            <a:solidFill>
              <a:schemeClr val="bg1"/>
            </a:solidFill>
          </p:spPr>
          <p:txBody>
            <a:bodyPr wrap="square">
              <a:spAutoFit/>
            </a:bodyPr>
            <a:lstStyle/>
            <a:p>
              <a:pPr marL="434975" lvl="1" indent="-342900">
                <a:buFont typeface="+mj-lt"/>
                <a:buAutoNum type="arabicPeriod"/>
              </a:pPr>
              <a:r>
                <a:rPr lang="en-US" sz="2000" dirty="0"/>
                <a:t>ENPI CBC BS JOP 2007-2013 //282/48077 ALECTOR: </a:t>
              </a:r>
              <a:br>
                <a:rPr lang="en-US" sz="2000" dirty="0"/>
              </a:br>
              <a:r>
                <a:rPr lang="en-US" sz="2000" dirty="0"/>
                <a:t>“Collaborative Networks of Multilevel Actors to advance quality standard for heritage tourism at Cross Border Level” 1.184.327,01 </a:t>
              </a:r>
              <a:r>
                <a:rPr lang="en-US" sz="2400" dirty="0" smtClean="0"/>
                <a:t>€</a:t>
              </a:r>
              <a:endParaRPr lang="en-US" sz="2000" dirty="0"/>
            </a:p>
          </p:txBody>
        </p:sp>
        <p:sp>
          <p:nvSpPr>
            <p:cNvPr id="7" name="Rectangle 6"/>
            <p:cNvSpPr/>
            <p:nvPr/>
          </p:nvSpPr>
          <p:spPr>
            <a:xfrm>
              <a:off x="740174" y="3155702"/>
              <a:ext cx="9073006" cy="1077218"/>
            </a:xfrm>
            <a:prstGeom prst="rect">
              <a:avLst/>
            </a:prstGeom>
            <a:solidFill>
              <a:schemeClr val="bg1"/>
            </a:solidFill>
          </p:spPr>
          <p:txBody>
            <a:bodyPr wrap="square">
              <a:spAutoFit/>
            </a:bodyPr>
            <a:lstStyle/>
            <a:p>
              <a:pPr marL="92075" lvl="1"/>
              <a:r>
                <a:rPr lang="en-US" sz="2000" dirty="0" smtClean="0"/>
                <a:t>2.  SEE/B/0016/4.3/X SAGITTARIUS “Launching (g)local level heritage entrepreneurship: strategies and tools to unite forces, safeguard the place, mobilize cultural values, deliver the experience, 2.489.980,00 </a:t>
              </a:r>
              <a:r>
                <a:rPr lang="en-US" sz="2400" dirty="0" smtClean="0"/>
                <a:t>€</a:t>
              </a:r>
              <a:r>
                <a:rPr lang="en-US" sz="2000" dirty="0" smtClean="0"/>
                <a:t> </a:t>
              </a:r>
            </a:p>
          </p:txBody>
        </p:sp>
        <p:sp>
          <p:nvSpPr>
            <p:cNvPr id="8" name="Rectangle 7"/>
            <p:cNvSpPr/>
            <p:nvPr/>
          </p:nvSpPr>
          <p:spPr>
            <a:xfrm>
              <a:off x="740172" y="4379838"/>
              <a:ext cx="9073007" cy="1077218"/>
            </a:xfrm>
            <a:prstGeom prst="rect">
              <a:avLst/>
            </a:prstGeom>
            <a:solidFill>
              <a:schemeClr val="bg1"/>
            </a:solidFill>
          </p:spPr>
          <p:txBody>
            <a:bodyPr wrap="square">
              <a:spAutoFit/>
            </a:bodyPr>
            <a:lstStyle/>
            <a:p>
              <a:pPr marL="92075" lvl="1"/>
              <a:r>
                <a:rPr lang="en-US" sz="2000" dirty="0" smtClean="0"/>
                <a:t>3.  SEEB/0015/4.3/XSUSTCULT</a:t>
              </a:r>
              <a:r>
                <a:rPr lang="en-US" sz="2000" dirty="0"/>
                <a:t/>
              </a:r>
              <a:br>
                <a:rPr lang="en-US" sz="2000" dirty="0"/>
              </a:br>
              <a:r>
                <a:rPr lang="en-US" sz="2000" dirty="0" smtClean="0"/>
                <a:t>      Achieving </a:t>
              </a:r>
              <a:r>
                <a:rPr lang="en-US" sz="2000" dirty="0"/>
                <a:t>sustainability through an integrated approach to management of cultural heritage 1,675,452.68 </a:t>
              </a:r>
              <a:r>
                <a:rPr lang="en-US" sz="2400" dirty="0" smtClean="0"/>
                <a:t>€</a:t>
              </a:r>
              <a:endParaRPr lang="en-US" sz="2000" dirty="0"/>
            </a:p>
          </p:txBody>
        </p:sp>
        <p:sp>
          <p:nvSpPr>
            <p:cNvPr id="19" name="Rectangle 18"/>
            <p:cNvSpPr/>
            <p:nvPr/>
          </p:nvSpPr>
          <p:spPr>
            <a:xfrm>
              <a:off x="740173" y="5603974"/>
              <a:ext cx="9073005" cy="769441"/>
            </a:xfrm>
            <a:prstGeom prst="rect">
              <a:avLst/>
            </a:prstGeom>
            <a:solidFill>
              <a:schemeClr val="bg1"/>
            </a:solidFill>
          </p:spPr>
          <p:txBody>
            <a:bodyPr wrap="square">
              <a:spAutoFit/>
            </a:bodyPr>
            <a:lstStyle/>
            <a:p>
              <a:pPr marL="92075" lvl="1"/>
              <a:r>
                <a:rPr lang="en-US" sz="2000" dirty="0" smtClean="0"/>
                <a:t>4.  FESR </a:t>
              </a:r>
              <a:r>
                <a:rPr lang="en-US" sz="2000" dirty="0"/>
                <a:t>POR 2007/2013 </a:t>
              </a:r>
              <a:r>
                <a:rPr lang="en-US" sz="2000" dirty="0" err="1"/>
                <a:t>Regione</a:t>
              </a:r>
              <a:r>
                <a:rPr lang="en-US" sz="2000" dirty="0"/>
                <a:t> Basilicata “THE WORD OF FREDERICK II show”. </a:t>
              </a:r>
              <a:br>
                <a:rPr lang="en-US" sz="2000" dirty="0"/>
              </a:br>
              <a:r>
                <a:rPr lang="en-US" sz="2000" dirty="0"/>
                <a:t> </a:t>
              </a:r>
              <a:r>
                <a:rPr lang="en-US" sz="2000" dirty="0" smtClean="0"/>
                <a:t>  Design </a:t>
              </a:r>
              <a:r>
                <a:rPr lang="en-US" sz="2000" dirty="0"/>
                <a:t>and implementation on a narrative museum and a multivision 1,350,000 </a:t>
              </a:r>
              <a:r>
                <a:rPr lang="en-US" sz="2400" dirty="0" smtClean="0"/>
                <a:t>€</a:t>
              </a:r>
              <a:endParaRPr lang="en-US" sz="1400" dirty="0"/>
            </a:p>
          </p:txBody>
        </p:sp>
        <p:sp>
          <p:nvSpPr>
            <p:cNvPr id="20" name="Rectangle 19"/>
            <p:cNvSpPr/>
            <p:nvPr/>
          </p:nvSpPr>
          <p:spPr>
            <a:xfrm>
              <a:off x="740173" y="6564471"/>
              <a:ext cx="9038899" cy="1323439"/>
            </a:xfrm>
            <a:prstGeom prst="rect">
              <a:avLst/>
            </a:prstGeom>
            <a:solidFill>
              <a:schemeClr val="bg1"/>
            </a:solidFill>
          </p:spPr>
          <p:txBody>
            <a:bodyPr wrap="square">
              <a:spAutoFit/>
            </a:bodyPr>
            <a:lstStyle/>
            <a:p>
              <a:pPr marL="92075" lvl="1"/>
              <a:r>
                <a:rPr lang="en-US" sz="2000" dirty="0" smtClean="0"/>
                <a:t>5.   Region </a:t>
              </a:r>
              <a:r>
                <a:rPr lang="en-US" sz="2000" dirty="0"/>
                <a:t>Piedmont POR 2007 2013 FESR III 3.1.1 Cultural Heritage </a:t>
              </a:r>
              <a:r>
                <a:rPr lang="en-US" sz="2000" dirty="0" smtClean="0"/>
                <a:t>CHARLES </a:t>
              </a:r>
              <a:r>
                <a:rPr lang="en-US" sz="2000" dirty="0"/>
                <a:t>DARWIN: A MAN WHO CHANGED IS MIND. concept design and implementation of a cultural heritage experience at Natural Science .</a:t>
              </a:r>
              <a:r>
                <a:rPr lang="en-US" sz="2000" dirty="0" smtClean="0"/>
                <a:t>Museum </a:t>
              </a:r>
              <a:r>
                <a:rPr lang="en-US" sz="2000" dirty="0"/>
                <a:t>of Turin, implementation and dissemination trough a e book on iOS platform</a:t>
              </a:r>
            </a:p>
          </p:txBody>
        </p:sp>
      </p:grpSp>
      <p:sp>
        <p:nvSpPr>
          <p:cNvPr id="23" name="Rectangle 22"/>
          <p:cNvSpPr/>
          <p:nvPr/>
        </p:nvSpPr>
        <p:spPr>
          <a:xfrm>
            <a:off x="740173" y="1424608"/>
            <a:ext cx="15985776" cy="523220"/>
          </a:xfrm>
          <a:prstGeom prst="rect">
            <a:avLst/>
          </a:prstGeom>
          <a:solidFill>
            <a:schemeClr val="bg2">
              <a:lumMod val="90000"/>
            </a:schemeClr>
          </a:solidFill>
        </p:spPr>
        <p:txBody>
          <a:bodyPr wrap="square">
            <a:spAutoFit/>
          </a:bodyPr>
          <a:lstStyle/>
          <a:p>
            <a:r>
              <a:rPr lang="en-GB" sz="2800" b="1" dirty="0" smtClean="0"/>
              <a:t>DIVERTIMENTO is a commercializing a cultural heritage experience for the first time </a:t>
            </a:r>
          </a:p>
        </p:txBody>
      </p:sp>
      <p:sp>
        <p:nvSpPr>
          <p:cNvPr id="18" name="Rectangle 17"/>
          <p:cNvSpPr/>
          <p:nvPr/>
        </p:nvSpPr>
        <p:spPr>
          <a:xfrm>
            <a:off x="10308530" y="1951311"/>
            <a:ext cx="6408712" cy="5940088"/>
          </a:xfrm>
          <a:prstGeom prst="rect">
            <a:avLst/>
          </a:prstGeom>
          <a:solidFill>
            <a:srgbClr val="FFFF99"/>
          </a:solidFill>
        </p:spPr>
        <p:txBody>
          <a:bodyPr wrap="square">
            <a:spAutoFit/>
          </a:bodyPr>
          <a:lstStyle/>
          <a:p>
            <a:pPr marL="92075" lvl="1"/>
            <a:endParaRPr lang="en-US" sz="2000" dirty="0" smtClean="0"/>
          </a:p>
          <a:p>
            <a:pPr marL="92075" lvl="1" algn="ctr"/>
            <a:endParaRPr lang="en-US" sz="2000" dirty="0" smtClean="0"/>
          </a:p>
          <a:p>
            <a:pPr marL="92075" lvl="1" algn="ctr"/>
            <a:endParaRPr lang="en-US" sz="2000" dirty="0"/>
          </a:p>
          <a:p>
            <a:pPr marL="92075" lvl="1" algn="ctr"/>
            <a:endParaRPr lang="en-US" sz="2000" dirty="0" smtClean="0"/>
          </a:p>
          <a:p>
            <a:pPr marL="92075" lvl="1" algn="ctr"/>
            <a:endParaRPr lang="en-US" sz="2000" dirty="0"/>
          </a:p>
          <a:p>
            <a:pPr marL="92075" lvl="1" algn="ctr"/>
            <a:endParaRPr lang="en-US" sz="2000" dirty="0" smtClean="0"/>
          </a:p>
          <a:p>
            <a:pPr marL="92075" lvl="1" algn="ctr"/>
            <a:endParaRPr lang="en-US" sz="2000" dirty="0"/>
          </a:p>
          <a:p>
            <a:pPr marL="92075" lvl="1" algn="ctr"/>
            <a:endParaRPr lang="en-US" sz="2000" dirty="0" smtClean="0"/>
          </a:p>
          <a:p>
            <a:pPr marL="92075" lvl="1" algn="ctr"/>
            <a:r>
              <a:rPr lang="en-US" sz="8000" dirty="0" smtClean="0"/>
              <a:t>NETWORKS</a:t>
            </a:r>
          </a:p>
          <a:p>
            <a:pPr marL="92075" lvl="1" algn="ctr"/>
            <a:endParaRPr lang="en-US" sz="2000" dirty="0"/>
          </a:p>
          <a:p>
            <a:pPr marL="92075" lvl="1" algn="ctr"/>
            <a:endParaRPr lang="en-US" sz="2000" dirty="0" smtClean="0"/>
          </a:p>
          <a:p>
            <a:pPr marL="92075" lvl="1" algn="ctr"/>
            <a:endParaRPr lang="en-US" sz="2000" dirty="0" smtClean="0"/>
          </a:p>
          <a:p>
            <a:pPr marL="92075" lvl="1"/>
            <a:endParaRPr lang="en-US" sz="2000" dirty="0"/>
          </a:p>
          <a:p>
            <a:pPr marL="92075" lvl="1"/>
            <a:endParaRPr lang="en-US" sz="2000" dirty="0" smtClean="0"/>
          </a:p>
          <a:p>
            <a:pPr marL="92075" lvl="1"/>
            <a:endParaRPr lang="en-US" sz="2000" dirty="0"/>
          </a:p>
          <a:p>
            <a:pPr marL="92075" lvl="1"/>
            <a:endParaRPr lang="en-US" sz="2000" dirty="0"/>
          </a:p>
        </p:txBody>
      </p:sp>
    </p:spTree>
    <p:extLst>
      <p:ext uri="{BB962C8B-B14F-4D97-AF65-F5344CB8AC3E}">
        <p14:creationId xmlns:p14="http://schemas.microsoft.com/office/powerpoint/2010/main" val="8381178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igla_mpeg4.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340573" y="1568624"/>
            <a:ext cx="8422325" cy="5832648"/>
          </a:xfrm>
          <a:prstGeom prst="rect">
            <a:avLst/>
          </a:prstGeom>
        </p:spPr>
      </p:pic>
    </p:spTree>
    <p:extLst>
      <p:ext uri="{BB962C8B-B14F-4D97-AF65-F5344CB8AC3E}">
        <p14:creationId xmlns:p14="http://schemas.microsoft.com/office/powerpoint/2010/main" val="2942591337"/>
      </p:ext>
    </p:extLst>
  </p:cSld>
  <p:clrMapOvr>
    <a:masterClrMapping/>
  </p:clrMapOvr>
  <p:transition spd="slow">
    <p:fad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920" y="1712639"/>
            <a:ext cx="10465257" cy="954107"/>
          </a:xfrm>
          <a:prstGeom prst="rect">
            <a:avLst/>
          </a:prstGeom>
          <a:solidFill>
            <a:schemeClr val="bg1"/>
          </a:solidFill>
        </p:spPr>
        <p:txBody>
          <a:bodyPr wrap="square">
            <a:spAutoFit/>
          </a:bodyPr>
          <a:lstStyle/>
          <a:p>
            <a:pPr algn="just"/>
            <a:r>
              <a:rPr lang="en-GB" sz="2800" b="1" dirty="0" smtClean="0">
                <a:solidFill>
                  <a:schemeClr val="tx1">
                    <a:lumMod val="90000"/>
                    <a:lumOff val="10000"/>
                  </a:schemeClr>
                </a:solidFill>
                <a:latin typeface="+mj-lt"/>
              </a:rPr>
              <a:t>An integrative heritage experience </a:t>
            </a:r>
            <a:r>
              <a:rPr lang="en-GB" sz="2800" dirty="0" smtClean="0">
                <a:solidFill>
                  <a:schemeClr val="tx1">
                    <a:lumMod val="90000"/>
                    <a:lumOff val="10000"/>
                  </a:schemeClr>
                </a:solidFill>
                <a:latin typeface="+mj-lt"/>
              </a:rPr>
              <a:t>in 7 countries and</a:t>
            </a:r>
            <a:r>
              <a:rPr lang="el-GR" sz="2800" dirty="0" smtClean="0">
                <a:solidFill>
                  <a:schemeClr val="tx1">
                    <a:lumMod val="90000"/>
                    <a:lumOff val="10000"/>
                  </a:schemeClr>
                </a:solidFill>
                <a:latin typeface="+mj-lt"/>
              </a:rPr>
              <a:t> </a:t>
            </a:r>
            <a:r>
              <a:rPr lang="en-GB" sz="2800" dirty="0" smtClean="0">
                <a:solidFill>
                  <a:schemeClr val="tx1">
                    <a:lumMod val="90000"/>
                    <a:lumOff val="10000"/>
                  </a:schemeClr>
                </a:solidFill>
                <a:latin typeface="+mj-lt"/>
              </a:rPr>
              <a:t>70 interconnected geo-locations</a:t>
            </a:r>
            <a:endParaRPr lang="en-US" sz="2400" dirty="0" smtClean="0"/>
          </a:p>
        </p:txBody>
      </p:sp>
      <p:grpSp>
        <p:nvGrpSpPr>
          <p:cNvPr id="17" name="Group 16"/>
          <p:cNvGrpSpPr/>
          <p:nvPr/>
        </p:nvGrpSpPr>
        <p:grpSpPr>
          <a:xfrm>
            <a:off x="-555971" y="8841432"/>
            <a:ext cx="4248472" cy="1224137"/>
            <a:chOff x="2710723" y="960749"/>
            <a:chExt cx="4023303" cy="625100"/>
          </a:xfrm>
          <a:noFill/>
        </p:grpSpPr>
        <p:sp>
          <p:nvSpPr>
            <p:cNvPr id="18" name="Title 5"/>
            <p:cNvSpPr txBox="1">
              <a:spLocks/>
            </p:cNvSpPr>
            <p:nvPr/>
          </p:nvSpPr>
          <p:spPr bwMode="auto">
            <a:xfrm>
              <a:off x="3295644" y="960749"/>
              <a:ext cx="2808313" cy="444313"/>
            </a:xfrm>
            <a:prstGeom prst="rect">
              <a:avLst/>
            </a:prstGeom>
            <a:grpFill/>
            <a:ln>
              <a:noFill/>
            </a:ln>
            <a:extLst/>
          </p:spPr>
          <p:txBody>
            <a:bodyPr vert="horz" wrap="square" lIns="91440" tIns="45720" rIns="91440" bIns="45720" numCol="1" rtlCol="0" anchor="b" anchorCtr="0" compatLnSpc="1">
              <a:prstTxWarp prst="textNoShape">
                <a:avLst/>
              </a:prstTxWarp>
              <a:normAutofit/>
            </a:bodyPr>
            <a:lstStyle>
              <a:lvl1pPr algn="l" rtl="0" eaLnBrk="0" fontAlgn="base" hangingPunct="0">
                <a:spcBef>
                  <a:spcPts val="400"/>
                </a:spcBef>
                <a:spcAft>
                  <a:spcPct val="0"/>
                </a:spcAft>
                <a:defRPr sz="3600" kern="1200">
                  <a:solidFill>
                    <a:schemeClr val="tx2"/>
                  </a:solidFill>
                  <a:latin typeface="+mj-lt"/>
                  <a:ea typeface="+mj-ea"/>
                  <a:cs typeface="Tunga" pitchFamily="2"/>
                </a:defRPr>
              </a:lvl1pPr>
              <a:lvl2pPr algn="l" rtl="0" eaLnBrk="0" fontAlgn="base" hangingPunct="0">
                <a:spcBef>
                  <a:spcPts val="400"/>
                </a:spcBef>
                <a:spcAft>
                  <a:spcPct val="0"/>
                </a:spcAft>
                <a:defRPr sz="3600">
                  <a:solidFill>
                    <a:schemeClr val="tx2"/>
                  </a:solidFill>
                  <a:latin typeface="Candara" pitchFamily="34" charset="0"/>
                  <a:cs typeface="Tunga" pitchFamily="34" charset="0"/>
                </a:defRPr>
              </a:lvl2pPr>
              <a:lvl3pPr algn="l" rtl="0" eaLnBrk="0" fontAlgn="base" hangingPunct="0">
                <a:spcBef>
                  <a:spcPts val="400"/>
                </a:spcBef>
                <a:spcAft>
                  <a:spcPct val="0"/>
                </a:spcAft>
                <a:defRPr sz="3600">
                  <a:solidFill>
                    <a:schemeClr val="tx2"/>
                  </a:solidFill>
                  <a:latin typeface="Candara" pitchFamily="34" charset="0"/>
                  <a:cs typeface="Tunga" pitchFamily="34" charset="0"/>
                </a:defRPr>
              </a:lvl3pPr>
              <a:lvl4pPr algn="l" rtl="0" eaLnBrk="0" fontAlgn="base" hangingPunct="0">
                <a:spcBef>
                  <a:spcPts val="400"/>
                </a:spcBef>
                <a:spcAft>
                  <a:spcPct val="0"/>
                </a:spcAft>
                <a:defRPr sz="3600">
                  <a:solidFill>
                    <a:schemeClr val="tx2"/>
                  </a:solidFill>
                  <a:latin typeface="Candara" pitchFamily="34" charset="0"/>
                  <a:cs typeface="Tunga" pitchFamily="34" charset="0"/>
                </a:defRPr>
              </a:lvl4pPr>
              <a:lvl5pPr algn="l" rtl="0" eaLnBrk="0" fontAlgn="base" hangingPunct="0">
                <a:spcBef>
                  <a:spcPts val="400"/>
                </a:spcBef>
                <a:spcAft>
                  <a:spcPct val="0"/>
                </a:spcAft>
                <a:defRPr sz="3600">
                  <a:solidFill>
                    <a:schemeClr val="tx2"/>
                  </a:solidFill>
                  <a:latin typeface="Candara" pitchFamily="34" charset="0"/>
                  <a:cs typeface="Tunga" pitchFamily="34" charset="0"/>
                </a:defRPr>
              </a:lvl5pPr>
              <a:lvl6pPr marL="457200" algn="l" rtl="0" fontAlgn="base">
                <a:spcBef>
                  <a:spcPts val="400"/>
                </a:spcBef>
                <a:spcAft>
                  <a:spcPct val="0"/>
                </a:spcAft>
                <a:defRPr sz="3600">
                  <a:solidFill>
                    <a:schemeClr val="tx2"/>
                  </a:solidFill>
                  <a:latin typeface="Candara" pitchFamily="34" charset="0"/>
                  <a:cs typeface="Tunga" pitchFamily="34" charset="0"/>
                </a:defRPr>
              </a:lvl6pPr>
              <a:lvl7pPr marL="914400" algn="l" rtl="0" fontAlgn="base">
                <a:spcBef>
                  <a:spcPts val="400"/>
                </a:spcBef>
                <a:spcAft>
                  <a:spcPct val="0"/>
                </a:spcAft>
                <a:defRPr sz="3600">
                  <a:solidFill>
                    <a:schemeClr val="tx2"/>
                  </a:solidFill>
                  <a:latin typeface="Candara" pitchFamily="34" charset="0"/>
                  <a:cs typeface="Tunga" pitchFamily="34" charset="0"/>
                </a:defRPr>
              </a:lvl7pPr>
              <a:lvl8pPr marL="1371600" algn="l" rtl="0" fontAlgn="base">
                <a:spcBef>
                  <a:spcPts val="400"/>
                </a:spcBef>
                <a:spcAft>
                  <a:spcPct val="0"/>
                </a:spcAft>
                <a:defRPr sz="3600">
                  <a:solidFill>
                    <a:schemeClr val="tx2"/>
                  </a:solidFill>
                  <a:latin typeface="Candara" pitchFamily="34" charset="0"/>
                  <a:cs typeface="Tunga" pitchFamily="34" charset="0"/>
                </a:defRPr>
              </a:lvl8pPr>
              <a:lvl9pPr marL="1828800" algn="l" rtl="0" fontAlgn="base">
                <a:spcBef>
                  <a:spcPts val="400"/>
                </a:spcBef>
                <a:spcAft>
                  <a:spcPct val="0"/>
                </a:spcAft>
                <a:defRPr sz="3600">
                  <a:solidFill>
                    <a:schemeClr val="tx2"/>
                  </a:solidFill>
                  <a:latin typeface="Candara" pitchFamily="34" charset="0"/>
                  <a:cs typeface="Tunga" pitchFamily="34" charset="0"/>
                </a:defRPr>
              </a:lvl9pPr>
            </a:lstStyle>
            <a:p>
              <a:pPr algn="ctr" fontAlgn="auto">
                <a:buClr>
                  <a:schemeClr val="bg1"/>
                </a:buClr>
                <a:defRPr/>
              </a:pPr>
              <a:r>
                <a:rPr lang="en-US" sz="1100" dirty="0">
                  <a:solidFill>
                    <a:schemeClr val="tx1"/>
                  </a:solidFill>
                </a:rPr>
                <a:t>Motion, Emotion and Imagination</a:t>
              </a:r>
              <a:endParaRPr lang="en-GB" sz="1100" dirty="0">
                <a:solidFill>
                  <a:schemeClr val="tx1"/>
                </a:solidFill>
              </a:endParaRPr>
            </a:p>
          </p:txBody>
        </p:sp>
        <p:sp>
          <p:nvSpPr>
            <p:cNvPr id="19" name="Title 5"/>
            <p:cNvSpPr txBox="1">
              <a:spLocks/>
            </p:cNvSpPr>
            <p:nvPr/>
          </p:nvSpPr>
          <p:spPr bwMode="auto">
            <a:xfrm>
              <a:off x="2710723" y="997520"/>
              <a:ext cx="4023303" cy="588329"/>
            </a:xfrm>
            <a:prstGeom prst="rect">
              <a:avLst/>
            </a:prstGeom>
            <a:grpFill/>
            <a:ln>
              <a:noFill/>
            </a:ln>
            <a:extLst/>
          </p:spPr>
          <p:txBody>
            <a:bodyPr anchor="t"/>
            <a:lstStyle>
              <a:defPPr>
                <a:defRPr lang="en-US"/>
              </a:defPPr>
              <a:lvl1pPr algn="ctr" eaLnBrk="1" hangingPunct="1">
                <a:spcBef>
                  <a:spcPts val="400"/>
                </a:spcBef>
                <a:defRPr sz="3200" b="1">
                  <a:solidFill>
                    <a:schemeClr val="bg1"/>
                  </a:solidFill>
                  <a:latin typeface="Agency FB" pitchFamily="34" charset="0"/>
                  <a:cs typeface="Tunga"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sz="3600" b="0" dirty="0">
                  <a:solidFill>
                    <a:schemeClr val="tx1"/>
                  </a:solidFill>
                </a:rPr>
                <a:t>DIVERTIMENTO</a:t>
              </a:r>
              <a:endParaRPr lang="en-GB" sz="3600" b="0" spc="-300" dirty="0">
                <a:solidFill>
                  <a:schemeClr val="tx1"/>
                </a:solidFill>
              </a:endParaRPr>
            </a:p>
          </p:txBody>
        </p:sp>
      </p:gr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8177" y="500143"/>
            <a:ext cx="6381961" cy="8413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748557" y="617340"/>
            <a:ext cx="3592016" cy="707886"/>
          </a:xfrm>
          <a:prstGeom prst="rect">
            <a:avLst/>
          </a:prstGeom>
          <a:solidFill>
            <a:srgbClr val="E7C9C5"/>
          </a:solidFill>
        </p:spPr>
        <p:txBody>
          <a:bodyPr wrap="square">
            <a:spAutoFit/>
          </a:bodyPr>
          <a:lstStyle/>
          <a:p>
            <a:pPr algn="just"/>
            <a:r>
              <a:rPr lang="en-GB" sz="4000" b="1" dirty="0" smtClean="0">
                <a:solidFill>
                  <a:schemeClr val="tx1">
                    <a:lumMod val="90000"/>
                    <a:lumOff val="10000"/>
                  </a:schemeClr>
                </a:solidFill>
                <a:latin typeface="Agency FB" pitchFamily="34" charset="0"/>
              </a:rPr>
              <a:t>EUROTHENTICA</a:t>
            </a:r>
            <a:endParaRPr lang="en-US" sz="4000" dirty="0" smtClean="0"/>
          </a:p>
        </p:txBody>
      </p:sp>
      <p:sp>
        <p:nvSpPr>
          <p:cNvPr id="12" name="Rectangle 11"/>
          <p:cNvSpPr/>
          <p:nvPr/>
        </p:nvSpPr>
        <p:spPr>
          <a:xfrm>
            <a:off x="748557" y="2819146"/>
            <a:ext cx="10465257" cy="954107"/>
          </a:xfrm>
          <a:prstGeom prst="rect">
            <a:avLst/>
          </a:prstGeom>
          <a:solidFill>
            <a:schemeClr val="bg1"/>
          </a:solidFill>
        </p:spPr>
        <p:txBody>
          <a:bodyPr wrap="square">
            <a:spAutoFit/>
          </a:bodyPr>
          <a:lstStyle/>
          <a:p>
            <a:pPr algn="just"/>
            <a:r>
              <a:rPr lang="en-GB" sz="2800" b="1" dirty="0" smtClean="0">
                <a:solidFill>
                  <a:schemeClr val="tx1">
                    <a:lumMod val="90000"/>
                    <a:lumOff val="10000"/>
                  </a:schemeClr>
                </a:solidFill>
                <a:latin typeface="+mj-lt"/>
              </a:rPr>
              <a:t>An integrative heritage experience </a:t>
            </a:r>
            <a:r>
              <a:rPr lang="en-GB" sz="2800" dirty="0" smtClean="0">
                <a:solidFill>
                  <a:schemeClr val="tx1">
                    <a:lumMod val="90000"/>
                    <a:lumOff val="10000"/>
                  </a:schemeClr>
                </a:solidFill>
                <a:latin typeface="+mj-lt"/>
              </a:rPr>
              <a:t>in 7 countries and</a:t>
            </a:r>
            <a:r>
              <a:rPr lang="el-GR" sz="2800" dirty="0" smtClean="0">
                <a:solidFill>
                  <a:schemeClr val="tx1">
                    <a:lumMod val="90000"/>
                    <a:lumOff val="10000"/>
                  </a:schemeClr>
                </a:solidFill>
                <a:latin typeface="+mj-lt"/>
              </a:rPr>
              <a:t> </a:t>
            </a:r>
            <a:r>
              <a:rPr lang="en-GB" sz="2800" dirty="0" smtClean="0">
                <a:solidFill>
                  <a:schemeClr val="tx1">
                    <a:lumMod val="90000"/>
                    <a:lumOff val="10000"/>
                  </a:schemeClr>
                </a:solidFill>
                <a:latin typeface="+mj-lt"/>
              </a:rPr>
              <a:t>heritage games</a:t>
            </a:r>
            <a:endParaRPr lang="en-US" sz="2400" dirty="0" smtClean="0"/>
          </a:p>
        </p:txBody>
      </p:sp>
      <p:sp>
        <p:nvSpPr>
          <p:cNvPr id="13" name="Rectangle 12"/>
          <p:cNvSpPr/>
          <p:nvPr/>
        </p:nvSpPr>
        <p:spPr>
          <a:xfrm>
            <a:off x="748556" y="4088904"/>
            <a:ext cx="10465257" cy="1384995"/>
          </a:xfrm>
          <a:prstGeom prst="rect">
            <a:avLst/>
          </a:prstGeom>
          <a:solidFill>
            <a:schemeClr val="bg1"/>
          </a:solidFill>
        </p:spPr>
        <p:txBody>
          <a:bodyPr wrap="square">
            <a:spAutoFit/>
          </a:bodyPr>
          <a:lstStyle/>
          <a:p>
            <a:pPr algn="just"/>
            <a:r>
              <a:rPr lang="en-GB" sz="2800" b="1" dirty="0" smtClean="0">
                <a:solidFill>
                  <a:schemeClr val="tx1">
                    <a:lumMod val="90000"/>
                    <a:lumOff val="10000"/>
                  </a:schemeClr>
                </a:solidFill>
                <a:latin typeface="+mj-lt"/>
              </a:rPr>
              <a:t>An integrative heritage experience </a:t>
            </a:r>
            <a:r>
              <a:rPr lang="en-GB" sz="2800" dirty="0" smtClean="0">
                <a:solidFill>
                  <a:schemeClr val="tx1">
                    <a:lumMod val="90000"/>
                    <a:lumOff val="10000"/>
                  </a:schemeClr>
                </a:solidFill>
                <a:latin typeface="+mj-lt"/>
              </a:rPr>
              <a:t>in 7 countries and</a:t>
            </a:r>
            <a:r>
              <a:rPr lang="el-GR" sz="2800" dirty="0" smtClean="0">
                <a:solidFill>
                  <a:schemeClr val="tx1">
                    <a:lumMod val="90000"/>
                    <a:lumOff val="10000"/>
                  </a:schemeClr>
                </a:solidFill>
                <a:latin typeface="+mj-lt"/>
              </a:rPr>
              <a:t> </a:t>
            </a:r>
            <a:r>
              <a:rPr lang="en-GB" sz="2800" dirty="0" smtClean="0">
                <a:solidFill>
                  <a:schemeClr val="tx1">
                    <a:lumMod val="90000"/>
                    <a:lumOff val="10000"/>
                  </a:schemeClr>
                </a:solidFill>
                <a:latin typeface="+mj-lt"/>
              </a:rPr>
              <a:t>heritage games for dislocated audiences with iOS, Windows and Android operating systems</a:t>
            </a:r>
            <a:endParaRPr lang="en-US" sz="2400" dirty="0" smtClean="0"/>
          </a:p>
        </p:txBody>
      </p:sp>
      <p:sp>
        <p:nvSpPr>
          <p:cNvPr id="14" name="Rectangle 13"/>
          <p:cNvSpPr/>
          <p:nvPr/>
        </p:nvSpPr>
        <p:spPr>
          <a:xfrm>
            <a:off x="748555" y="5745088"/>
            <a:ext cx="10465257" cy="954107"/>
          </a:xfrm>
          <a:prstGeom prst="rect">
            <a:avLst/>
          </a:prstGeom>
          <a:solidFill>
            <a:schemeClr val="bg1"/>
          </a:solidFill>
        </p:spPr>
        <p:txBody>
          <a:bodyPr wrap="square">
            <a:spAutoFit/>
          </a:bodyPr>
          <a:lstStyle/>
          <a:p>
            <a:pPr algn="just"/>
            <a:r>
              <a:rPr lang="en-GB" sz="2800" b="1" dirty="0" smtClean="0">
                <a:solidFill>
                  <a:schemeClr val="tx1">
                    <a:lumMod val="90000"/>
                    <a:lumOff val="10000"/>
                  </a:schemeClr>
                </a:solidFill>
                <a:latin typeface="+mj-lt"/>
              </a:rPr>
              <a:t>An integrative service </a:t>
            </a:r>
            <a:r>
              <a:rPr lang="en-GB" sz="2800" dirty="0" smtClean="0">
                <a:solidFill>
                  <a:schemeClr val="tx1">
                    <a:lumMod val="90000"/>
                    <a:lumOff val="10000"/>
                  </a:schemeClr>
                </a:solidFill>
                <a:latin typeface="+mj-lt"/>
              </a:rPr>
              <a:t>for businesses in the territory in 7 countries </a:t>
            </a:r>
            <a:r>
              <a:rPr lang="en-US" sz="2800" dirty="0" smtClean="0">
                <a:solidFill>
                  <a:schemeClr val="tx1">
                    <a:lumMod val="90000"/>
                    <a:lumOff val="10000"/>
                  </a:schemeClr>
                </a:solidFill>
                <a:latin typeface="+mj-lt"/>
              </a:rPr>
              <a:t>70 interconnected heritage places</a:t>
            </a:r>
            <a:endParaRPr lang="en-US" sz="2400" dirty="0" smtClean="0"/>
          </a:p>
        </p:txBody>
      </p:sp>
      <p:sp>
        <p:nvSpPr>
          <p:cNvPr id="15" name="Rectangle 14"/>
          <p:cNvSpPr/>
          <p:nvPr/>
        </p:nvSpPr>
        <p:spPr>
          <a:xfrm>
            <a:off x="740173" y="6981418"/>
            <a:ext cx="3592018" cy="707886"/>
          </a:xfrm>
          <a:prstGeom prst="rect">
            <a:avLst/>
          </a:prstGeom>
          <a:solidFill>
            <a:schemeClr val="bg2">
              <a:lumMod val="90000"/>
            </a:schemeClr>
          </a:solidFill>
        </p:spPr>
        <p:txBody>
          <a:bodyPr wrap="square">
            <a:spAutoFit/>
          </a:bodyPr>
          <a:lstStyle/>
          <a:p>
            <a:pPr algn="just"/>
            <a:r>
              <a:rPr lang="en-US" sz="4000" b="1" dirty="0" smtClean="0">
                <a:solidFill>
                  <a:schemeClr val="tx1">
                    <a:lumMod val="90000"/>
                    <a:lumOff val="10000"/>
                  </a:schemeClr>
                </a:solidFill>
                <a:latin typeface="+mj-lt"/>
              </a:rPr>
              <a:t>To start with</a:t>
            </a:r>
            <a:endParaRPr lang="en-US" sz="4000" dirty="0" smtClean="0"/>
          </a:p>
        </p:txBody>
      </p:sp>
      <p:sp>
        <p:nvSpPr>
          <p:cNvPr id="16" name="Rectangle 15"/>
          <p:cNvSpPr/>
          <p:nvPr/>
        </p:nvSpPr>
        <p:spPr>
          <a:xfrm>
            <a:off x="663975" y="8104564"/>
            <a:ext cx="7336432" cy="707886"/>
          </a:xfrm>
          <a:prstGeom prst="rect">
            <a:avLst/>
          </a:prstGeom>
          <a:solidFill>
            <a:schemeClr val="bg2">
              <a:lumMod val="90000"/>
            </a:schemeClr>
          </a:solidFill>
        </p:spPr>
        <p:txBody>
          <a:bodyPr wrap="square">
            <a:spAutoFit/>
          </a:bodyPr>
          <a:lstStyle/>
          <a:p>
            <a:pPr algn="just"/>
            <a:r>
              <a:rPr lang="en-US" sz="4000" b="1" dirty="0" smtClean="0">
                <a:solidFill>
                  <a:schemeClr val="tx1">
                    <a:lumMod val="90000"/>
                    <a:lumOff val="10000"/>
                  </a:schemeClr>
                </a:solidFill>
                <a:latin typeface="+mj-lt"/>
              </a:rPr>
              <a:t>Experience is the product</a:t>
            </a:r>
            <a:endParaRPr lang="en-US" sz="4000" dirty="0" smtClean="0"/>
          </a:p>
        </p:txBody>
      </p:sp>
    </p:spTree>
    <p:extLst>
      <p:ext uri="{BB962C8B-B14F-4D97-AF65-F5344CB8AC3E}">
        <p14:creationId xmlns:p14="http://schemas.microsoft.com/office/powerpoint/2010/main" val="560376147"/>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Affreschi_0000_Layer-16.png"/>
          <p:cNvPicPr>
            <a:picLocks noChangeAspect="1"/>
          </p:cNvPicPr>
          <p:nvPr/>
        </p:nvPicPr>
        <p:blipFill>
          <a:blip r:embed="rId2">
            <a:extLst/>
          </a:blip>
          <a:stretch>
            <a:fillRect/>
          </a:stretch>
        </p:blipFill>
        <p:spPr>
          <a:xfrm flipH="1">
            <a:off x="51179" y="1"/>
            <a:ext cx="5169230" cy="8913440"/>
          </a:xfrm>
          <a:prstGeom prst="rect">
            <a:avLst/>
          </a:prstGeom>
          <a:ln w="12700">
            <a:miter lim="400000"/>
          </a:ln>
        </p:spPr>
      </p:pic>
      <p:sp>
        <p:nvSpPr>
          <p:cNvPr id="24" name="Rectangle 23"/>
          <p:cNvSpPr/>
          <p:nvPr/>
        </p:nvSpPr>
        <p:spPr>
          <a:xfrm>
            <a:off x="3417520" y="632520"/>
            <a:ext cx="8280920"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DEVELOPMENT STRATEGY</a:t>
            </a:r>
            <a:endParaRPr lang="en-US" sz="4000" dirty="0">
              <a:solidFill>
                <a:schemeClr val="tx1">
                  <a:lumMod val="90000"/>
                  <a:lumOff val="10000"/>
                </a:schemeClr>
              </a:solidFill>
            </a:endParaRPr>
          </a:p>
        </p:txBody>
      </p:sp>
      <p:sp>
        <p:nvSpPr>
          <p:cNvPr id="28" name="Rectangle 27"/>
          <p:cNvSpPr/>
          <p:nvPr/>
        </p:nvSpPr>
        <p:spPr>
          <a:xfrm>
            <a:off x="4245187" y="6609184"/>
            <a:ext cx="9762609" cy="707886"/>
          </a:xfrm>
          <a:prstGeom prst="rect">
            <a:avLst/>
          </a:prstGeom>
          <a:noFill/>
        </p:spPr>
        <p:txBody>
          <a:bodyPr wrap="none" anchor="ctr">
            <a:spAutoFit/>
          </a:bodyPr>
          <a:lstStyle/>
          <a:p>
            <a:r>
              <a:rPr lang="en-GB" sz="4000" b="1" dirty="0" smtClean="0">
                <a:solidFill>
                  <a:schemeClr val="bg1"/>
                </a:solidFill>
                <a:latin typeface="Agency FB" pitchFamily="34" charset="0"/>
              </a:rPr>
              <a:t>… to enable cultural communication with target publics</a:t>
            </a:r>
            <a:endParaRPr lang="en-GB" sz="4000" b="1" dirty="0">
              <a:solidFill>
                <a:schemeClr val="bg1"/>
              </a:solidFill>
              <a:latin typeface="Agency FB" pitchFamily="34" charset="0"/>
            </a:endParaRPr>
          </a:p>
        </p:txBody>
      </p:sp>
      <p:grpSp>
        <p:nvGrpSpPr>
          <p:cNvPr id="2" name="Group 1"/>
          <p:cNvGrpSpPr/>
          <p:nvPr/>
        </p:nvGrpSpPr>
        <p:grpSpPr>
          <a:xfrm>
            <a:off x="3372378" y="2246039"/>
            <a:ext cx="11538323" cy="3715859"/>
            <a:chOff x="3387426" y="1525173"/>
            <a:chExt cx="11538323" cy="3715859"/>
          </a:xfrm>
        </p:grpSpPr>
        <p:sp>
          <p:nvSpPr>
            <p:cNvPr id="15" name="Rectangle 14"/>
            <p:cNvSpPr/>
            <p:nvPr/>
          </p:nvSpPr>
          <p:spPr>
            <a:xfrm>
              <a:off x="3417520" y="1525173"/>
              <a:ext cx="11508229" cy="600164"/>
            </a:xfrm>
            <a:prstGeom prst="rect">
              <a:avLst/>
            </a:prstGeom>
            <a:solidFill>
              <a:schemeClr val="bg1"/>
            </a:solidFill>
          </p:spPr>
          <p:txBody>
            <a:bodyPr wrap="square" anchor="ctr">
              <a:spAutoFit/>
            </a:bodyPr>
            <a:lstStyle/>
            <a:p>
              <a:pPr algn="ctr"/>
              <a:endParaRPr lang="en-GB" sz="900" dirty="0">
                <a:solidFill>
                  <a:schemeClr val="tx1">
                    <a:lumMod val="90000"/>
                    <a:lumOff val="10000"/>
                  </a:schemeClr>
                </a:solidFill>
              </a:endParaRPr>
            </a:p>
            <a:p>
              <a:pPr algn="ctr"/>
              <a:r>
                <a:rPr lang="en-GB" sz="2400" dirty="0" smtClean="0">
                  <a:solidFill>
                    <a:schemeClr val="tx1">
                      <a:lumMod val="90000"/>
                      <a:lumOff val="10000"/>
                    </a:schemeClr>
                  </a:solidFill>
                </a:rPr>
                <a:t>Connect different but complementary peripheral Cultural heritage destinations </a:t>
              </a:r>
              <a:endParaRPr lang="en-GB" sz="2400" dirty="0">
                <a:solidFill>
                  <a:schemeClr val="tx1">
                    <a:lumMod val="90000"/>
                    <a:lumOff val="10000"/>
                  </a:schemeClr>
                </a:solidFill>
              </a:endParaRPr>
            </a:p>
          </p:txBody>
        </p:sp>
        <p:sp>
          <p:nvSpPr>
            <p:cNvPr id="16" name="Rectangle 15"/>
            <p:cNvSpPr/>
            <p:nvPr/>
          </p:nvSpPr>
          <p:spPr>
            <a:xfrm>
              <a:off x="3417519" y="2408620"/>
              <a:ext cx="11508229" cy="600164"/>
            </a:xfrm>
            <a:prstGeom prst="rect">
              <a:avLst/>
            </a:prstGeom>
            <a:solidFill>
              <a:schemeClr val="bg1"/>
            </a:solidFill>
          </p:spPr>
          <p:txBody>
            <a:bodyPr wrap="square" anchor="ctr">
              <a:spAutoFit/>
            </a:bodyPr>
            <a:lstStyle/>
            <a:p>
              <a:pPr algn="ctr"/>
              <a:endParaRPr lang="en-GB" sz="900" dirty="0">
                <a:solidFill>
                  <a:schemeClr val="tx1">
                    <a:lumMod val="90000"/>
                    <a:lumOff val="10000"/>
                  </a:schemeClr>
                </a:solidFill>
              </a:endParaRPr>
            </a:p>
            <a:p>
              <a:pPr algn="ctr"/>
              <a:r>
                <a:rPr lang="en-GB" sz="2400" dirty="0" smtClean="0">
                  <a:solidFill>
                    <a:schemeClr val="tx1">
                      <a:lumMod val="90000"/>
                      <a:lumOff val="10000"/>
                    </a:schemeClr>
                  </a:solidFill>
                </a:rPr>
                <a:t>Gather existing or create new content with qualitative and attractive materials</a:t>
              </a:r>
            </a:p>
          </p:txBody>
        </p:sp>
        <p:sp>
          <p:nvSpPr>
            <p:cNvPr id="22" name="Rectangle 21"/>
            <p:cNvSpPr/>
            <p:nvPr/>
          </p:nvSpPr>
          <p:spPr>
            <a:xfrm>
              <a:off x="3387428" y="3267199"/>
              <a:ext cx="11508229" cy="461665"/>
            </a:xfrm>
            <a:prstGeom prst="rect">
              <a:avLst/>
            </a:prstGeom>
            <a:solidFill>
              <a:schemeClr val="bg1"/>
            </a:solidFill>
          </p:spPr>
          <p:txBody>
            <a:bodyPr wrap="square" anchor="ctr">
              <a:spAutoFit/>
            </a:bodyPr>
            <a:lstStyle/>
            <a:p>
              <a:pPr algn="ctr"/>
              <a:r>
                <a:rPr lang="en-GB" sz="2400" dirty="0" smtClean="0">
                  <a:solidFill>
                    <a:schemeClr val="tx1">
                      <a:lumMod val="90000"/>
                      <a:lumOff val="10000"/>
                    </a:schemeClr>
                  </a:solidFill>
                </a:rPr>
                <a:t>Create communication synergies</a:t>
              </a:r>
              <a:endParaRPr lang="en-GB" sz="2400" dirty="0">
                <a:solidFill>
                  <a:schemeClr val="tx1">
                    <a:lumMod val="90000"/>
                    <a:lumOff val="10000"/>
                  </a:schemeClr>
                </a:solidFill>
              </a:endParaRPr>
            </a:p>
          </p:txBody>
        </p:sp>
        <p:sp>
          <p:nvSpPr>
            <p:cNvPr id="27" name="Rectangle 26"/>
            <p:cNvSpPr/>
            <p:nvPr/>
          </p:nvSpPr>
          <p:spPr>
            <a:xfrm>
              <a:off x="3387426" y="4779367"/>
              <a:ext cx="11508229" cy="461665"/>
            </a:xfrm>
            <a:prstGeom prst="rect">
              <a:avLst/>
            </a:prstGeom>
            <a:solidFill>
              <a:schemeClr val="bg1"/>
            </a:solidFill>
          </p:spPr>
          <p:txBody>
            <a:bodyPr wrap="square" anchor="ctr">
              <a:spAutoFit/>
            </a:bodyPr>
            <a:lstStyle/>
            <a:p>
              <a:pPr algn="ctr"/>
              <a:r>
                <a:rPr lang="en-GB" sz="2400" dirty="0" smtClean="0">
                  <a:solidFill>
                    <a:schemeClr val="tx1">
                      <a:lumMod val="90000"/>
                      <a:lumOff val="10000"/>
                    </a:schemeClr>
                  </a:solidFill>
                </a:rPr>
                <a:t>Support </a:t>
              </a:r>
              <a:r>
                <a:rPr lang="en-GB" sz="2400" dirty="0">
                  <a:solidFill>
                    <a:schemeClr val="tx1">
                      <a:lumMod val="90000"/>
                      <a:lumOff val="10000"/>
                    </a:schemeClr>
                  </a:solidFill>
                </a:rPr>
                <a:t>capacity building and community </a:t>
              </a:r>
              <a:r>
                <a:rPr lang="en-GB" sz="2400" dirty="0" smtClean="0">
                  <a:solidFill>
                    <a:schemeClr val="tx1">
                      <a:lumMod val="90000"/>
                      <a:lumOff val="10000"/>
                    </a:schemeClr>
                  </a:solidFill>
                </a:rPr>
                <a:t>reach… </a:t>
              </a:r>
              <a:endParaRPr lang="en-GB" sz="2400" dirty="0">
                <a:solidFill>
                  <a:schemeClr val="tx1">
                    <a:lumMod val="90000"/>
                    <a:lumOff val="10000"/>
                  </a:schemeClr>
                </a:solidFill>
              </a:endParaRPr>
            </a:p>
          </p:txBody>
        </p:sp>
        <p:sp>
          <p:nvSpPr>
            <p:cNvPr id="29" name="Rectangle 28"/>
            <p:cNvSpPr/>
            <p:nvPr/>
          </p:nvSpPr>
          <p:spPr>
            <a:xfrm>
              <a:off x="3387427" y="3987279"/>
              <a:ext cx="11508229" cy="461665"/>
            </a:xfrm>
            <a:prstGeom prst="rect">
              <a:avLst/>
            </a:prstGeom>
            <a:solidFill>
              <a:schemeClr val="bg1"/>
            </a:solidFill>
          </p:spPr>
          <p:txBody>
            <a:bodyPr wrap="square" anchor="ctr">
              <a:spAutoFit/>
            </a:bodyPr>
            <a:lstStyle/>
            <a:p>
              <a:pPr algn="ctr"/>
              <a:r>
                <a:rPr lang="en-GB" sz="2400" dirty="0" smtClean="0">
                  <a:solidFill>
                    <a:schemeClr val="tx1">
                      <a:lumMod val="90000"/>
                      <a:lumOff val="10000"/>
                    </a:schemeClr>
                  </a:solidFill>
                </a:rPr>
                <a:t>Generate cross-promotions to lower cost </a:t>
              </a:r>
              <a:r>
                <a:rPr lang="en-GB" sz="2400" dirty="0">
                  <a:solidFill>
                    <a:schemeClr val="tx1">
                      <a:lumMod val="90000"/>
                      <a:lumOff val="10000"/>
                    </a:schemeClr>
                  </a:solidFill>
                </a:rPr>
                <a:t>of promotion and </a:t>
              </a:r>
              <a:r>
                <a:rPr lang="en-GB" sz="2400" dirty="0" smtClean="0">
                  <a:solidFill>
                    <a:schemeClr val="tx1">
                      <a:lumMod val="90000"/>
                      <a:lumOff val="10000"/>
                    </a:schemeClr>
                  </a:solidFill>
                </a:rPr>
                <a:t>advertisement</a:t>
              </a:r>
              <a:endParaRPr lang="en-GB" sz="2400" dirty="0">
                <a:solidFill>
                  <a:schemeClr val="tx1">
                    <a:lumMod val="90000"/>
                    <a:lumOff val="10000"/>
                  </a:schemeClr>
                </a:solidFill>
              </a:endParaRPr>
            </a:p>
          </p:txBody>
        </p:sp>
      </p:grpSp>
    </p:spTree>
    <p:extLst>
      <p:ext uri="{BB962C8B-B14F-4D97-AF65-F5344CB8AC3E}">
        <p14:creationId xmlns:p14="http://schemas.microsoft.com/office/powerpoint/2010/main" val="23589386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6156" y="5313041"/>
            <a:ext cx="8712967" cy="461665"/>
          </a:xfrm>
          <a:prstGeom prst="rect">
            <a:avLst/>
          </a:prstGeom>
          <a:solidFill>
            <a:schemeClr val="bg2">
              <a:lumMod val="90000"/>
            </a:schemeClr>
          </a:solidFill>
        </p:spPr>
        <p:txBody>
          <a:bodyPr wrap="square">
            <a:spAutoFit/>
          </a:bodyPr>
          <a:lstStyle/>
          <a:p>
            <a:pPr algn="just"/>
            <a:r>
              <a:rPr lang="en-GB" sz="2400" dirty="0"/>
              <a:t>2</a:t>
            </a:r>
            <a:r>
              <a:rPr lang="en-GB" sz="2400" dirty="0" smtClean="0"/>
              <a:t>. Certified sociohistorical facts</a:t>
            </a:r>
            <a:endParaRPr lang="en-GB" sz="2400" b="1" dirty="0">
              <a:latin typeface="Agency FB" pitchFamily="34" charset="0"/>
            </a:endParaRPr>
          </a:p>
        </p:txBody>
      </p:sp>
      <p:sp>
        <p:nvSpPr>
          <p:cNvPr id="4" name="Rectangle 3"/>
          <p:cNvSpPr/>
          <p:nvPr/>
        </p:nvSpPr>
        <p:spPr>
          <a:xfrm>
            <a:off x="576696" y="5889104"/>
            <a:ext cx="8732428" cy="461665"/>
          </a:xfrm>
          <a:prstGeom prst="rect">
            <a:avLst/>
          </a:prstGeom>
          <a:solidFill>
            <a:srgbClr val="FFFF99"/>
          </a:solidFill>
        </p:spPr>
        <p:txBody>
          <a:bodyPr wrap="square">
            <a:spAutoFit/>
          </a:bodyPr>
          <a:lstStyle/>
          <a:p>
            <a:pPr algn="just"/>
            <a:r>
              <a:rPr lang="en-GB" sz="2400" dirty="0" smtClean="0"/>
              <a:t>3. Sustainable Clusters and Networks</a:t>
            </a:r>
            <a:endParaRPr lang="en-GB" sz="2400" dirty="0"/>
          </a:p>
        </p:txBody>
      </p:sp>
      <p:sp>
        <p:nvSpPr>
          <p:cNvPr id="7" name="Rectangle 6"/>
          <p:cNvSpPr/>
          <p:nvPr/>
        </p:nvSpPr>
        <p:spPr>
          <a:xfrm>
            <a:off x="596157" y="4736977"/>
            <a:ext cx="8712967" cy="461664"/>
          </a:xfrm>
          <a:prstGeom prst="rect">
            <a:avLst/>
          </a:prstGeom>
          <a:solidFill>
            <a:srgbClr val="FFFF99"/>
          </a:solidFill>
        </p:spPr>
        <p:txBody>
          <a:bodyPr wrap="square">
            <a:spAutoFit/>
          </a:bodyPr>
          <a:lstStyle/>
          <a:p>
            <a:pPr algn="just"/>
            <a:r>
              <a:rPr lang="en-GB" sz="2400" dirty="0"/>
              <a:t>1. </a:t>
            </a:r>
            <a:r>
              <a:rPr lang="en-GB" sz="2400" dirty="0" smtClean="0"/>
              <a:t>Teams of Skilled Workers </a:t>
            </a:r>
            <a:endParaRPr lang="en-GB" sz="2400" dirty="0"/>
          </a:p>
        </p:txBody>
      </p:sp>
      <p:sp>
        <p:nvSpPr>
          <p:cNvPr id="8" name="Rectangle 7"/>
          <p:cNvSpPr/>
          <p:nvPr/>
        </p:nvSpPr>
        <p:spPr>
          <a:xfrm>
            <a:off x="588141" y="6465168"/>
            <a:ext cx="8720983" cy="461665"/>
          </a:xfrm>
          <a:prstGeom prst="rect">
            <a:avLst/>
          </a:prstGeom>
          <a:solidFill>
            <a:schemeClr val="bg2">
              <a:lumMod val="90000"/>
            </a:schemeClr>
          </a:solidFill>
        </p:spPr>
        <p:txBody>
          <a:bodyPr wrap="square">
            <a:spAutoFit/>
          </a:bodyPr>
          <a:lstStyle/>
          <a:p>
            <a:pPr algn="just"/>
            <a:r>
              <a:rPr lang="en-GB" sz="2400" dirty="0" smtClean="0"/>
              <a:t>4. Marketing and Communication Strategy </a:t>
            </a:r>
            <a:endParaRPr lang="en-GB" sz="2400" dirty="0"/>
          </a:p>
        </p:txBody>
      </p:sp>
      <p:sp>
        <p:nvSpPr>
          <p:cNvPr id="13" name="Rectangle 12"/>
          <p:cNvSpPr/>
          <p:nvPr/>
        </p:nvSpPr>
        <p:spPr>
          <a:xfrm>
            <a:off x="588142" y="7041233"/>
            <a:ext cx="8720982" cy="461665"/>
          </a:xfrm>
          <a:prstGeom prst="rect">
            <a:avLst/>
          </a:prstGeom>
          <a:solidFill>
            <a:srgbClr val="FFFF99"/>
          </a:solidFill>
        </p:spPr>
        <p:txBody>
          <a:bodyPr wrap="square">
            <a:spAutoFit/>
          </a:bodyPr>
          <a:lstStyle/>
          <a:p>
            <a:pPr algn="just"/>
            <a:r>
              <a:rPr lang="en-GB" sz="2400" dirty="0" smtClean="0"/>
              <a:t>5. Innovative Networking and Funding services </a:t>
            </a:r>
            <a:endParaRPr lang="en-GB" sz="2400" dirty="0"/>
          </a:p>
        </p:txBody>
      </p:sp>
      <p:sp>
        <p:nvSpPr>
          <p:cNvPr id="18" name="Rectangle 17"/>
          <p:cNvSpPr/>
          <p:nvPr/>
        </p:nvSpPr>
        <p:spPr>
          <a:xfrm>
            <a:off x="596157" y="7587679"/>
            <a:ext cx="8712968" cy="461665"/>
          </a:xfrm>
          <a:prstGeom prst="rect">
            <a:avLst/>
          </a:prstGeom>
          <a:solidFill>
            <a:schemeClr val="bg2">
              <a:lumMod val="90000"/>
            </a:schemeClr>
          </a:solidFill>
        </p:spPr>
        <p:txBody>
          <a:bodyPr wrap="square">
            <a:spAutoFit/>
          </a:bodyPr>
          <a:lstStyle/>
          <a:p>
            <a:pPr algn="just"/>
            <a:r>
              <a:rPr lang="en-GB" sz="2400" dirty="0" smtClean="0"/>
              <a:t>6. Specialized Cultural Managers and Curators </a:t>
            </a:r>
            <a:endParaRPr lang="en-GB" sz="2400" dirty="0"/>
          </a:p>
        </p:txBody>
      </p:sp>
      <p:sp>
        <p:nvSpPr>
          <p:cNvPr id="19" name="Rectangle 18"/>
          <p:cNvSpPr/>
          <p:nvPr/>
        </p:nvSpPr>
        <p:spPr>
          <a:xfrm>
            <a:off x="596157" y="8163743"/>
            <a:ext cx="8712968" cy="461665"/>
          </a:xfrm>
          <a:prstGeom prst="rect">
            <a:avLst/>
          </a:prstGeom>
          <a:solidFill>
            <a:srgbClr val="FFFF99"/>
          </a:solidFill>
        </p:spPr>
        <p:txBody>
          <a:bodyPr wrap="square">
            <a:spAutoFit/>
          </a:bodyPr>
          <a:lstStyle/>
          <a:p>
            <a:pPr algn="just"/>
            <a:r>
              <a:rPr lang="en-GB" sz="2400" dirty="0" smtClean="0"/>
              <a:t>7. Cultural Tourism Marketing Experts </a:t>
            </a:r>
            <a:endParaRPr lang="en-GB" sz="2400" dirty="0"/>
          </a:p>
        </p:txBody>
      </p:sp>
      <p:sp>
        <p:nvSpPr>
          <p:cNvPr id="21" name="Rectangle 20"/>
          <p:cNvSpPr/>
          <p:nvPr/>
        </p:nvSpPr>
        <p:spPr>
          <a:xfrm>
            <a:off x="596158" y="560512"/>
            <a:ext cx="8712967" cy="707886"/>
          </a:xfrm>
          <a:prstGeom prst="rect">
            <a:avLst/>
          </a:prstGeom>
          <a:solidFill>
            <a:srgbClr val="E7C9C5"/>
          </a:solidFill>
        </p:spPr>
        <p:txBody>
          <a:bodyPr wrap="square">
            <a:spAutoFit/>
          </a:bodyPr>
          <a:lstStyle/>
          <a:p>
            <a:r>
              <a:rPr lang="en-GB" sz="4000" b="1" cap="all" dirty="0" smtClean="0">
                <a:solidFill>
                  <a:schemeClr val="tx1">
                    <a:lumMod val="90000"/>
                    <a:lumOff val="10000"/>
                  </a:schemeClr>
                </a:solidFill>
                <a:latin typeface="Agency FB" pitchFamily="34" charset="0"/>
              </a:rPr>
              <a:t>Marketing Strategy </a:t>
            </a:r>
            <a:endParaRPr lang="en-GB" sz="4000" cap="all" dirty="0">
              <a:solidFill>
                <a:schemeClr val="tx1">
                  <a:lumMod val="90000"/>
                  <a:lumOff val="10000"/>
                </a:schemeClr>
              </a:solidFill>
            </a:endParaRPr>
          </a:p>
        </p:txBody>
      </p:sp>
      <p:grpSp>
        <p:nvGrpSpPr>
          <p:cNvPr id="9" name="Group 8"/>
          <p:cNvGrpSpPr/>
          <p:nvPr/>
        </p:nvGrpSpPr>
        <p:grpSpPr>
          <a:xfrm>
            <a:off x="9381133" y="1999212"/>
            <a:ext cx="8208912" cy="5762100"/>
            <a:chOff x="9597157" y="1509965"/>
            <a:chExt cx="7704856" cy="5416868"/>
          </a:xfrm>
        </p:grpSpPr>
        <p:sp>
          <p:nvSpPr>
            <p:cNvPr id="20" name="Rectangle 19"/>
            <p:cNvSpPr/>
            <p:nvPr/>
          </p:nvSpPr>
          <p:spPr>
            <a:xfrm>
              <a:off x="9597157" y="1509965"/>
              <a:ext cx="7704856" cy="5416868"/>
            </a:xfrm>
            <a:prstGeom prst="rect">
              <a:avLst/>
            </a:prstGeom>
            <a:solidFill>
              <a:schemeClr val="bg1"/>
            </a:solidFill>
            <a:ln>
              <a:noFill/>
            </a:ln>
          </p:spPr>
          <p:txBody>
            <a:bodyPr wrap="square">
              <a:spAutoFit/>
            </a:bodyPr>
            <a:lstStyle/>
            <a:p>
              <a:pPr algn="ctr"/>
              <a:endParaRPr lang="en-US" sz="900" dirty="0"/>
            </a:p>
            <a:p>
              <a:pPr algn="ctr"/>
              <a:endParaRPr lang="en-US" sz="900" dirty="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smtClean="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900" dirty="0"/>
            </a:p>
            <a:p>
              <a:pPr algn="ctr"/>
              <a:endParaRPr lang="en-US" sz="400" dirty="0"/>
            </a:p>
            <a:p>
              <a:r>
                <a:rPr lang="en-US" sz="900" dirty="0"/>
                <a:t>   </a:t>
              </a:r>
              <a:endParaRPr lang="en-US" sz="1000" dirty="0"/>
            </a:p>
          </p:txBody>
        </p:sp>
        <p:grpSp>
          <p:nvGrpSpPr>
            <p:cNvPr id="2" name="Group 1"/>
            <p:cNvGrpSpPr/>
            <p:nvPr/>
          </p:nvGrpSpPr>
          <p:grpSpPr>
            <a:xfrm>
              <a:off x="9808517" y="1757849"/>
              <a:ext cx="7219004" cy="4929358"/>
              <a:chOff x="9402273" y="1274871"/>
              <a:chExt cx="8133569" cy="5779140"/>
            </a:xfrm>
          </p:grpSpPr>
          <p:pic>
            <p:nvPicPr>
              <p:cNvPr id="22" name="Picture 21"/>
              <p:cNvPicPr>
                <a:picLocks noChangeAspect="1"/>
              </p:cNvPicPr>
              <p:nvPr/>
            </p:nvPicPr>
            <p:blipFill rotWithShape="1">
              <a:blip r:embed="rId3"/>
              <a:srcRect t="6945" r="48930" b="7007"/>
              <a:stretch/>
            </p:blipFill>
            <p:spPr>
              <a:xfrm>
                <a:off x="9468184" y="4161215"/>
                <a:ext cx="3837399" cy="2892796"/>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2273" y="1274871"/>
                <a:ext cx="3903287" cy="2704262"/>
              </a:xfrm>
              <a:prstGeom prst="rect">
                <a:avLst/>
              </a:prstGeom>
            </p:spPr>
          </p:pic>
          <p:pic>
            <p:nvPicPr>
              <p:cNvPr id="25"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02324" y="4219165"/>
                <a:ext cx="4033518" cy="2834845"/>
              </a:xfrm>
              <a:prstGeom prst="rect">
                <a:avLst/>
              </a:prstGeom>
            </p:spPr>
          </p:pic>
          <p:pic>
            <p:nvPicPr>
              <p:cNvPr id="3074" name="97B9407C-5EAE-406F-A80E-2DC05B80787E" descr="image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72858" y="1274871"/>
                <a:ext cx="4062984" cy="2748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1" name="Group 10"/>
          <p:cNvGrpSpPr/>
          <p:nvPr/>
        </p:nvGrpSpPr>
        <p:grpSpPr>
          <a:xfrm>
            <a:off x="524149" y="1915297"/>
            <a:ext cx="8741352" cy="2677663"/>
            <a:chOff x="524149" y="1583713"/>
            <a:chExt cx="8741352" cy="2677663"/>
          </a:xfrm>
        </p:grpSpPr>
        <p:sp>
          <p:nvSpPr>
            <p:cNvPr id="6" name="Rectangle 5"/>
            <p:cNvSpPr/>
            <p:nvPr/>
          </p:nvSpPr>
          <p:spPr>
            <a:xfrm>
              <a:off x="524149" y="1583713"/>
              <a:ext cx="8741352" cy="892552"/>
            </a:xfrm>
            <a:prstGeom prst="rect">
              <a:avLst/>
            </a:prstGeom>
            <a:solidFill>
              <a:schemeClr val="bg1"/>
            </a:solidFill>
          </p:spPr>
          <p:txBody>
            <a:bodyPr wrap="square">
              <a:spAutoFit/>
            </a:bodyPr>
            <a:lstStyle/>
            <a:p>
              <a:r>
                <a:rPr lang="en-GB" sz="2800" b="1" dirty="0" smtClean="0">
                  <a:solidFill>
                    <a:schemeClr val="tx1">
                      <a:lumMod val="90000"/>
                      <a:lumOff val="10000"/>
                    </a:schemeClr>
                  </a:solidFill>
                </a:rPr>
                <a:t>We </a:t>
              </a:r>
              <a:r>
                <a:rPr lang="en-GB" sz="2800" b="1" dirty="0">
                  <a:solidFill>
                    <a:schemeClr val="tx1">
                      <a:lumMod val="90000"/>
                      <a:lumOff val="10000"/>
                    </a:schemeClr>
                  </a:solidFill>
                </a:rPr>
                <a:t>connect </a:t>
              </a:r>
              <a:r>
                <a:rPr lang="en-GB" sz="2400" dirty="0">
                  <a:solidFill>
                    <a:schemeClr val="tx1">
                      <a:lumMod val="90000"/>
                      <a:lumOff val="10000"/>
                    </a:schemeClr>
                  </a:solidFill>
                </a:rPr>
                <a:t>local and regional cultural partners to </a:t>
              </a:r>
              <a:r>
                <a:rPr lang="en-GB" sz="2400" dirty="0" smtClean="0">
                  <a:solidFill>
                    <a:schemeClr val="tx1">
                      <a:lumMod val="90000"/>
                      <a:lumOff val="10000"/>
                    </a:schemeClr>
                  </a:solidFill>
                </a:rPr>
                <a:t>support </a:t>
              </a:r>
              <a:r>
                <a:rPr lang="en-GB" sz="2400" dirty="0">
                  <a:solidFill>
                    <a:schemeClr val="tx1">
                      <a:lumMod val="90000"/>
                      <a:lumOff val="10000"/>
                    </a:schemeClr>
                  </a:solidFill>
                </a:rPr>
                <a:t>the development of </a:t>
              </a:r>
              <a:r>
                <a:rPr lang="en-GB" sz="2400" dirty="0" smtClean="0">
                  <a:solidFill>
                    <a:schemeClr val="tx1">
                      <a:lumMod val="90000"/>
                      <a:lumOff val="10000"/>
                    </a:schemeClr>
                  </a:solidFill>
                </a:rPr>
                <a:t>new, industry related heritage experiences</a:t>
              </a:r>
              <a:endParaRPr lang="en-GB" sz="1600" dirty="0">
                <a:solidFill>
                  <a:schemeClr val="tx1">
                    <a:lumMod val="90000"/>
                    <a:lumOff val="10000"/>
                  </a:schemeClr>
                </a:solidFill>
              </a:endParaRPr>
            </a:p>
          </p:txBody>
        </p:sp>
        <p:sp>
          <p:nvSpPr>
            <p:cNvPr id="5" name="Rectangle 4"/>
            <p:cNvSpPr/>
            <p:nvPr/>
          </p:nvSpPr>
          <p:spPr>
            <a:xfrm>
              <a:off x="538342" y="2656002"/>
              <a:ext cx="8712965" cy="523220"/>
            </a:xfrm>
            <a:prstGeom prst="rect">
              <a:avLst/>
            </a:prstGeom>
            <a:solidFill>
              <a:schemeClr val="bg1"/>
            </a:solidFill>
            <a:ln>
              <a:solidFill>
                <a:schemeClr val="bg1"/>
              </a:solidFill>
            </a:ln>
          </p:spPr>
          <p:txBody>
            <a:bodyPr wrap="square">
              <a:spAutoFit/>
            </a:bodyPr>
            <a:lstStyle/>
            <a:p>
              <a:pPr algn="just"/>
              <a:r>
                <a:rPr lang="en-GB" sz="2800" b="1" dirty="0"/>
                <a:t>We generate </a:t>
              </a:r>
              <a:r>
                <a:rPr lang="en-GB" sz="2400" dirty="0" smtClean="0"/>
                <a:t>stories </a:t>
              </a:r>
              <a:r>
                <a:rPr lang="en-GB" sz="2400" dirty="0"/>
                <a:t>to create attractive and targeted </a:t>
              </a:r>
              <a:r>
                <a:rPr lang="en-GB" sz="2400" dirty="0" smtClean="0"/>
                <a:t>content</a:t>
              </a:r>
              <a:endParaRPr lang="en-GB" sz="2400" dirty="0"/>
            </a:p>
          </p:txBody>
        </p:sp>
        <p:sp>
          <p:nvSpPr>
            <p:cNvPr id="26" name="Rectangle 25"/>
            <p:cNvSpPr/>
            <p:nvPr/>
          </p:nvSpPr>
          <p:spPr>
            <a:xfrm>
              <a:off x="536130" y="3368824"/>
              <a:ext cx="8712965" cy="892552"/>
            </a:xfrm>
            <a:prstGeom prst="rect">
              <a:avLst/>
            </a:prstGeom>
            <a:solidFill>
              <a:schemeClr val="bg1"/>
            </a:solidFill>
            <a:ln>
              <a:solidFill>
                <a:schemeClr val="bg1"/>
              </a:solidFill>
            </a:ln>
          </p:spPr>
          <p:txBody>
            <a:bodyPr wrap="square">
              <a:spAutoFit/>
            </a:bodyPr>
            <a:lstStyle/>
            <a:p>
              <a:pPr algn="just"/>
              <a:r>
                <a:rPr lang="en-GB" sz="2800" b="1" dirty="0"/>
                <a:t>We </a:t>
              </a:r>
              <a:r>
                <a:rPr lang="en-GB" sz="2800" b="1" dirty="0" smtClean="0"/>
                <a:t>support </a:t>
              </a:r>
              <a:r>
                <a:rPr lang="en-GB" sz="2400" dirty="0"/>
                <a:t>communication and promotion needs of </a:t>
              </a:r>
              <a:r>
                <a:rPr lang="en-GB" sz="2400" dirty="0" smtClean="0"/>
                <a:t>tourism, </a:t>
              </a:r>
              <a:r>
                <a:rPr lang="en-GB" sz="2400" dirty="0"/>
                <a:t>cultural and creative entrepreneurs </a:t>
              </a:r>
              <a:r>
                <a:rPr lang="en-GB" sz="2400" dirty="0" smtClean="0"/>
                <a:t>providing:</a:t>
              </a:r>
              <a:endParaRPr lang="en-GB" sz="2400" dirty="0"/>
            </a:p>
          </p:txBody>
        </p:sp>
      </p:grpSp>
    </p:spTree>
    <p:extLst>
      <p:ext uri="{BB962C8B-B14F-4D97-AF65-F5344CB8AC3E}">
        <p14:creationId xmlns:p14="http://schemas.microsoft.com/office/powerpoint/2010/main" val="42796337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13" grpId="0" animBg="1"/>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1214" y="3224809"/>
            <a:ext cx="7486648" cy="5017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77627" y="1771774"/>
            <a:ext cx="9937104" cy="1077218"/>
          </a:xfrm>
          <a:prstGeom prst="rect">
            <a:avLst/>
          </a:prstGeom>
          <a:solidFill>
            <a:schemeClr val="bg1"/>
          </a:solidFill>
        </p:spPr>
        <p:txBody>
          <a:bodyPr wrap="square">
            <a:spAutoFit/>
          </a:bodyPr>
          <a:lstStyle/>
          <a:p>
            <a:pPr algn="just"/>
            <a:r>
              <a:rPr lang="en-GB" sz="2400" dirty="0" smtClean="0">
                <a:solidFill>
                  <a:schemeClr val="tx1">
                    <a:lumMod val="90000"/>
                    <a:lumOff val="10000"/>
                  </a:schemeClr>
                </a:solidFill>
              </a:rPr>
              <a:t>DIVERTIMENTO works </a:t>
            </a:r>
            <a:r>
              <a:rPr lang="en-GB" sz="2400" dirty="0">
                <a:solidFill>
                  <a:schemeClr val="tx1">
                    <a:lumMod val="90000"/>
                    <a:lumOff val="10000"/>
                  </a:schemeClr>
                </a:solidFill>
              </a:rPr>
              <a:t>as a common asset management platform </a:t>
            </a:r>
            <a:r>
              <a:rPr lang="en-GB" sz="2400" dirty="0" smtClean="0">
                <a:solidFill>
                  <a:schemeClr val="tx1">
                    <a:lumMod val="90000"/>
                    <a:lumOff val="10000"/>
                  </a:schemeClr>
                </a:solidFill>
              </a:rPr>
              <a:t>that links </a:t>
            </a:r>
            <a:r>
              <a:rPr lang="en-GB" sz="2400" dirty="0">
                <a:solidFill>
                  <a:schemeClr val="tx1">
                    <a:lumMod val="90000"/>
                    <a:lumOff val="10000"/>
                  </a:schemeClr>
                </a:solidFill>
              </a:rPr>
              <a:t>regional partners in a quadruple helix </a:t>
            </a:r>
            <a:r>
              <a:rPr lang="en-GB" sz="2400" dirty="0" smtClean="0">
                <a:solidFill>
                  <a:schemeClr val="tx1">
                    <a:lumMod val="90000"/>
                    <a:lumOff val="10000"/>
                  </a:schemeClr>
                </a:solidFill>
              </a:rPr>
              <a:t>approach:</a:t>
            </a:r>
          </a:p>
          <a:p>
            <a:pPr algn="just"/>
            <a:endParaRPr lang="en-GB" sz="1600" dirty="0" smtClean="0">
              <a:solidFill>
                <a:schemeClr val="tx1">
                  <a:lumMod val="90000"/>
                  <a:lumOff val="10000"/>
                </a:schemeClr>
              </a:solidFill>
            </a:endParaRPr>
          </a:p>
        </p:txBody>
      </p:sp>
      <p:sp>
        <p:nvSpPr>
          <p:cNvPr id="19" name="Rectangle 18"/>
          <p:cNvSpPr/>
          <p:nvPr/>
        </p:nvSpPr>
        <p:spPr>
          <a:xfrm>
            <a:off x="596157" y="632520"/>
            <a:ext cx="9937104" cy="707886"/>
          </a:xfrm>
          <a:prstGeom prst="rect">
            <a:avLst/>
          </a:prstGeom>
          <a:solidFill>
            <a:srgbClr val="E7C9C5"/>
          </a:solidFill>
        </p:spPr>
        <p:txBody>
          <a:bodyPr wrap="square">
            <a:spAutoFit/>
          </a:bodyPr>
          <a:lstStyle/>
          <a:p>
            <a:r>
              <a:rPr lang="en-GB" sz="4000" b="1" dirty="0" smtClean="0">
                <a:solidFill>
                  <a:schemeClr val="tx1">
                    <a:lumMod val="90000"/>
                    <a:lumOff val="10000"/>
                  </a:schemeClr>
                </a:solidFill>
                <a:latin typeface="Agency FB" pitchFamily="34" charset="0"/>
              </a:rPr>
              <a:t>MECHANISMS</a:t>
            </a:r>
            <a:endParaRPr lang="en-GB" sz="4000" dirty="0">
              <a:solidFill>
                <a:schemeClr val="tx1">
                  <a:lumMod val="90000"/>
                  <a:lumOff val="10000"/>
                </a:schemeClr>
              </a:solidFill>
            </a:endParaRPr>
          </a:p>
        </p:txBody>
      </p:sp>
      <p:sp>
        <p:nvSpPr>
          <p:cNvPr id="3" name="Rectangle 2"/>
          <p:cNvSpPr/>
          <p:nvPr/>
        </p:nvSpPr>
        <p:spPr>
          <a:xfrm>
            <a:off x="543546" y="3224808"/>
            <a:ext cx="9937104" cy="1569660"/>
          </a:xfrm>
          <a:prstGeom prst="rect">
            <a:avLst/>
          </a:prstGeom>
          <a:solidFill>
            <a:schemeClr val="bg1">
              <a:lumMod val="95000"/>
              <a:alpha val="89000"/>
            </a:schemeClr>
          </a:solidFill>
        </p:spPr>
        <p:txBody>
          <a:bodyPr wrap="square">
            <a:spAutoFit/>
          </a:bodyPr>
          <a:lstStyle/>
          <a:p>
            <a:pPr algn="just"/>
            <a:r>
              <a:rPr lang="en-GB" sz="2400" b="1" dirty="0" smtClean="0">
                <a:solidFill>
                  <a:schemeClr val="tx1">
                    <a:lumMod val="90000"/>
                    <a:lumOff val="10000"/>
                  </a:schemeClr>
                </a:solidFill>
              </a:rPr>
              <a:t>1. Professionals</a:t>
            </a:r>
            <a:r>
              <a:rPr lang="en-GB" sz="2400" dirty="0">
                <a:solidFill>
                  <a:schemeClr val="tx1">
                    <a:lumMod val="90000"/>
                    <a:lumOff val="10000"/>
                  </a:schemeClr>
                </a:solidFill>
              </a:rPr>
              <a:t>: </a:t>
            </a:r>
          </a:p>
          <a:p>
            <a:pPr lvl="1" algn="just"/>
            <a:r>
              <a:rPr lang="en-GB" sz="2400" dirty="0">
                <a:solidFill>
                  <a:schemeClr val="tx1">
                    <a:lumMod val="90000"/>
                    <a:lumOff val="10000"/>
                  </a:schemeClr>
                </a:solidFill>
              </a:rPr>
              <a:t>e.g. HO.RE.CA, Creative </a:t>
            </a:r>
            <a:r>
              <a:rPr lang="en-GB" sz="2400" dirty="0" smtClean="0">
                <a:solidFill>
                  <a:schemeClr val="tx1">
                    <a:lumMod val="90000"/>
                    <a:lumOff val="10000"/>
                  </a:schemeClr>
                </a:solidFill>
              </a:rPr>
              <a:t>Industries </a:t>
            </a:r>
            <a:r>
              <a:rPr lang="en-GB" sz="2400" dirty="0">
                <a:solidFill>
                  <a:schemeClr val="tx1">
                    <a:lumMod val="90000"/>
                    <a:lumOff val="10000"/>
                  </a:schemeClr>
                </a:solidFill>
              </a:rPr>
              <a:t>(performing arts, architecture</a:t>
            </a:r>
            <a:r>
              <a:rPr lang="en-GB" sz="2400" dirty="0" smtClean="0">
                <a:solidFill>
                  <a:schemeClr val="tx1">
                    <a:lumMod val="90000"/>
                    <a:lumOff val="10000"/>
                  </a:schemeClr>
                </a:solidFill>
              </a:rPr>
              <a:t>…); and the Local-Global Tourism Providers; Local Product Providers; Tourism Suppliers</a:t>
            </a:r>
            <a:endParaRPr lang="en-GB" sz="1000" dirty="0">
              <a:solidFill>
                <a:schemeClr val="tx1">
                  <a:lumMod val="90000"/>
                  <a:lumOff val="10000"/>
                </a:schemeClr>
              </a:solidFill>
            </a:endParaRPr>
          </a:p>
        </p:txBody>
      </p:sp>
      <p:sp>
        <p:nvSpPr>
          <p:cNvPr id="20" name="Rectangle 19"/>
          <p:cNvSpPr/>
          <p:nvPr/>
        </p:nvSpPr>
        <p:spPr>
          <a:xfrm>
            <a:off x="577627" y="4928899"/>
            <a:ext cx="9937104" cy="1200329"/>
          </a:xfrm>
          <a:prstGeom prst="rect">
            <a:avLst/>
          </a:prstGeom>
          <a:solidFill>
            <a:schemeClr val="bg1">
              <a:lumMod val="95000"/>
              <a:alpha val="70000"/>
            </a:schemeClr>
          </a:solidFill>
        </p:spPr>
        <p:txBody>
          <a:bodyPr wrap="square">
            <a:spAutoFit/>
          </a:bodyPr>
          <a:lstStyle/>
          <a:p>
            <a:pPr algn="just"/>
            <a:r>
              <a:rPr lang="en-GB" sz="2400" b="1" dirty="0" smtClean="0">
                <a:solidFill>
                  <a:schemeClr val="tx1">
                    <a:lumMod val="90000"/>
                    <a:lumOff val="10000"/>
                  </a:schemeClr>
                </a:solidFill>
              </a:rPr>
              <a:t>2.  Academia</a:t>
            </a:r>
            <a:r>
              <a:rPr lang="en-GB" sz="2400" dirty="0">
                <a:solidFill>
                  <a:schemeClr val="tx1">
                    <a:lumMod val="90000"/>
                    <a:lumOff val="10000"/>
                  </a:schemeClr>
                </a:solidFill>
              </a:rPr>
              <a:t>: </a:t>
            </a:r>
          </a:p>
          <a:p>
            <a:pPr lvl="1" algn="just"/>
            <a:r>
              <a:rPr lang="en-GB" sz="2400" dirty="0">
                <a:solidFill>
                  <a:schemeClr val="tx1">
                    <a:lumMod val="90000"/>
                    <a:lumOff val="10000"/>
                  </a:schemeClr>
                </a:solidFill>
              </a:rPr>
              <a:t>e.g. Museums, archaeological sites, Libraries, Associations, Universities, schools and </a:t>
            </a:r>
            <a:r>
              <a:rPr lang="en-GB" sz="2400" dirty="0" smtClean="0">
                <a:solidFill>
                  <a:schemeClr val="tx1">
                    <a:lumMod val="90000"/>
                    <a:lumOff val="10000"/>
                  </a:schemeClr>
                </a:solidFill>
              </a:rPr>
              <a:t>Academies</a:t>
            </a:r>
            <a:endParaRPr lang="en-GB" sz="2400" dirty="0">
              <a:solidFill>
                <a:schemeClr val="tx1">
                  <a:lumMod val="90000"/>
                  <a:lumOff val="10000"/>
                </a:schemeClr>
              </a:solidFill>
            </a:endParaRPr>
          </a:p>
        </p:txBody>
      </p:sp>
      <p:sp>
        <p:nvSpPr>
          <p:cNvPr id="21" name="Rectangle 20"/>
          <p:cNvSpPr/>
          <p:nvPr/>
        </p:nvSpPr>
        <p:spPr>
          <a:xfrm>
            <a:off x="562074" y="7411589"/>
            <a:ext cx="9918575" cy="830997"/>
          </a:xfrm>
          <a:prstGeom prst="rect">
            <a:avLst/>
          </a:prstGeom>
          <a:solidFill>
            <a:schemeClr val="bg1">
              <a:lumMod val="95000"/>
              <a:alpha val="66000"/>
            </a:schemeClr>
          </a:solidFill>
        </p:spPr>
        <p:txBody>
          <a:bodyPr wrap="square">
            <a:spAutoFit/>
          </a:bodyPr>
          <a:lstStyle/>
          <a:p>
            <a:pPr algn="just"/>
            <a:r>
              <a:rPr lang="en-GB" sz="2400" b="1" dirty="0" smtClean="0">
                <a:solidFill>
                  <a:schemeClr val="tx1">
                    <a:lumMod val="90000"/>
                    <a:lumOff val="10000"/>
                  </a:schemeClr>
                </a:solidFill>
              </a:rPr>
              <a:t>4.  Audiences</a:t>
            </a:r>
            <a:r>
              <a:rPr lang="en-GB" sz="2400" dirty="0">
                <a:solidFill>
                  <a:schemeClr val="tx1">
                    <a:lumMod val="90000"/>
                    <a:lumOff val="10000"/>
                  </a:schemeClr>
                </a:solidFill>
              </a:rPr>
              <a:t>:</a:t>
            </a:r>
          </a:p>
          <a:p>
            <a:pPr lvl="1" algn="just"/>
            <a:r>
              <a:rPr lang="en-GB" sz="2400" dirty="0" smtClean="0">
                <a:solidFill>
                  <a:schemeClr val="tx1">
                    <a:lumMod val="90000"/>
                    <a:lumOff val="10000"/>
                  </a:schemeClr>
                </a:solidFill>
              </a:rPr>
              <a:t>Creative Crowds, Events, Cultural and Natural Heritage Tourist</a:t>
            </a:r>
            <a:endParaRPr lang="en-GB" sz="1000" dirty="0">
              <a:solidFill>
                <a:schemeClr val="tx1">
                  <a:lumMod val="90000"/>
                  <a:lumOff val="10000"/>
                </a:schemeClr>
              </a:solidFill>
            </a:endParaRPr>
          </a:p>
        </p:txBody>
      </p:sp>
      <p:sp>
        <p:nvSpPr>
          <p:cNvPr id="22" name="Rectangle 21"/>
          <p:cNvSpPr/>
          <p:nvPr/>
        </p:nvSpPr>
        <p:spPr>
          <a:xfrm>
            <a:off x="562075" y="6321152"/>
            <a:ext cx="9918575" cy="830997"/>
          </a:xfrm>
          <a:prstGeom prst="rect">
            <a:avLst/>
          </a:prstGeom>
          <a:solidFill>
            <a:schemeClr val="bg1">
              <a:lumMod val="95000"/>
              <a:alpha val="94000"/>
            </a:schemeClr>
          </a:solidFill>
        </p:spPr>
        <p:txBody>
          <a:bodyPr wrap="square">
            <a:spAutoFit/>
          </a:bodyPr>
          <a:lstStyle/>
          <a:p>
            <a:pPr algn="just"/>
            <a:r>
              <a:rPr lang="en-GB" sz="2000" b="1" dirty="0" smtClean="0">
                <a:solidFill>
                  <a:schemeClr val="tx1">
                    <a:lumMod val="90000"/>
                    <a:lumOff val="10000"/>
                  </a:schemeClr>
                </a:solidFill>
              </a:rPr>
              <a:t>3.   </a:t>
            </a:r>
            <a:r>
              <a:rPr lang="en-GB" sz="2400" b="1" dirty="0" smtClean="0">
                <a:solidFill>
                  <a:schemeClr val="tx1">
                    <a:lumMod val="90000"/>
                    <a:lumOff val="10000"/>
                  </a:schemeClr>
                </a:solidFill>
              </a:rPr>
              <a:t>Public </a:t>
            </a:r>
            <a:r>
              <a:rPr lang="en-GB" sz="2400" b="1" dirty="0">
                <a:solidFill>
                  <a:schemeClr val="tx1">
                    <a:lumMod val="90000"/>
                    <a:lumOff val="10000"/>
                  </a:schemeClr>
                </a:solidFill>
              </a:rPr>
              <a:t>sector</a:t>
            </a:r>
            <a:r>
              <a:rPr lang="en-GB" sz="2400" dirty="0">
                <a:solidFill>
                  <a:schemeClr val="tx1">
                    <a:lumMod val="90000"/>
                    <a:lumOff val="10000"/>
                  </a:schemeClr>
                </a:solidFill>
              </a:rPr>
              <a:t>: </a:t>
            </a:r>
          </a:p>
          <a:p>
            <a:pPr lvl="1" algn="just"/>
            <a:r>
              <a:rPr lang="en-GB" sz="2400" dirty="0" smtClean="0">
                <a:solidFill>
                  <a:schemeClr val="tx1">
                    <a:lumMod val="90000"/>
                    <a:lumOff val="10000"/>
                  </a:schemeClr>
                </a:solidFill>
              </a:rPr>
              <a:t>National, Regional, Local Authorities and Communities</a:t>
            </a:r>
            <a:endParaRPr lang="en-GB" sz="2400" dirty="0">
              <a:solidFill>
                <a:schemeClr val="tx1">
                  <a:lumMod val="90000"/>
                  <a:lumOff val="10000"/>
                </a:schemeClr>
              </a:solidFill>
            </a:endParaRPr>
          </a:p>
        </p:txBody>
      </p:sp>
    </p:spTree>
    <p:extLst>
      <p:ext uri="{BB962C8B-B14F-4D97-AF65-F5344CB8AC3E}">
        <p14:creationId xmlns:p14="http://schemas.microsoft.com/office/powerpoint/2010/main" val="25588831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84121" y="1849708"/>
            <a:ext cx="12697411" cy="6940361"/>
          </a:xfrm>
          <a:prstGeom prst="rect">
            <a:avLst/>
          </a:prstGeom>
          <a:solidFill>
            <a:schemeClr val="bg1"/>
          </a:solidFill>
        </p:spPr>
        <p:txBody>
          <a:bodyPr wrap="square">
            <a:spAutoFit/>
          </a:bodyPr>
          <a:lstStyle/>
          <a:p>
            <a:r>
              <a:rPr lang="en-GB" sz="600" dirty="0"/>
              <a:t/>
            </a:r>
            <a:br>
              <a:rPr lang="en-GB" sz="600" dirty="0"/>
            </a:br>
            <a:endParaRPr lang="en-GB" sz="700" dirty="0"/>
          </a:p>
          <a:p>
            <a:r>
              <a:rPr lang="en-US" sz="3200" b="1" dirty="0"/>
              <a:t>1. Cultural Creativity support</a:t>
            </a:r>
            <a:endParaRPr lang="en-GB" sz="3200" dirty="0"/>
          </a:p>
          <a:p>
            <a:pPr marL="92075" indent="-92075" fontAlgn="auto">
              <a:spcBef>
                <a:spcPts val="0"/>
              </a:spcBef>
              <a:spcAft>
                <a:spcPts val="0"/>
              </a:spcAft>
              <a:buFont typeface="Arial" pitchFamily="34" charset="0"/>
              <a:buChar char="•"/>
              <a:defRPr/>
            </a:pPr>
            <a:r>
              <a:rPr lang="en-US" sz="3200" dirty="0"/>
              <a:t>Artistic Exchange</a:t>
            </a:r>
          </a:p>
          <a:p>
            <a:pPr marL="92075" indent="-92075" fontAlgn="auto">
              <a:spcBef>
                <a:spcPts val="0"/>
              </a:spcBef>
              <a:spcAft>
                <a:spcPts val="0"/>
              </a:spcAft>
              <a:buFont typeface="Arial" pitchFamily="34" charset="0"/>
              <a:buChar char="•"/>
              <a:defRPr/>
            </a:pPr>
            <a:r>
              <a:rPr lang="en-US" sz="3200" dirty="0"/>
              <a:t>European Mobility</a:t>
            </a:r>
          </a:p>
          <a:p>
            <a:pPr marL="92075" indent="-92075" fontAlgn="auto">
              <a:spcBef>
                <a:spcPts val="0"/>
              </a:spcBef>
              <a:spcAft>
                <a:spcPts val="0"/>
              </a:spcAft>
              <a:buFont typeface="Arial" pitchFamily="34" charset="0"/>
              <a:buChar char="•"/>
              <a:defRPr/>
            </a:pPr>
            <a:r>
              <a:rPr lang="en-US" sz="3200" dirty="0"/>
              <a:t>Touring &amp; co-productions</a:t>
            </a:r>
          </a:p>
          <a:p>
            <a:pPr marL="92075" indent="-92075" fontAlgn="auto">
              <a:spcBef>
                <a:spcPts val="0"/>
              </a:spcBef>
              <a:spcAft>
                <a:spcPts val="0"/>
              </a:spcAft>
              <a:buFont typeface="Arial" pitchFamily="34" charset="0"/>
              <a:buChar char="•"/>
              <a:defRPr/>
            </a:pPr>
            <a:r>
              <a:rPr lang="en-US" sz="3200" dirty="0"/>
              <a:t>Production consultancy</a:t>
            </a:r>
            <a:endParaRPr lang="en-GB" sz="3200" dirty="0"/>
          </a:p>
          <a:p>
            <a:endParaRPr lang="en-US" sz="3200" dirty="0"/>
          </a:p>
          <a:p>
            <a:r>
              <a:rPr lang="en-US" sz="3200" b="1" dirty="0"/>
              <a:t>2. Markets &amp; Industries facts</a:t>
            </a:r>
          </a:p>
          <a:p>
            <a:pPr marL="92075" indent="-92075">
              <a:buFont typeface="Arial" pitchFamily="34" charset="0"/>
              <a:buChar char="•"/>
            </a:pPr>
            <a:r>
              <a:rPr lang="en-US" sz="3200" dirty="0"/>
              <a:t>Analytics and Research</a:t>
            </a:r>
          </a:p>
          <a:p>
            <a:pPr marL="92075" indent="-92075">
              <a:buFont typeface="Arial" pitchFamily="34" charset="0"/>
              <a:buChar char="•"/>
            </a:pPr>
            <a:r>
              <a:rPr lang="en-US" sz="3200" dirty="0"/>
              <a:t>Market trends &amp; insights</a:t>
            </a:r>
          </a:p>
          <a:p>
            <a:pPr marL="92075" indent="-92075">
              <a:buFont typeface="Arial" pitchFamily="34" charset="0"/>
              <a:buChar char="•"/>
            </a:pPr>
            <a:r>
              <a:rPr lang="en-US" sz="3200" dirty="0"/>
              <a:t>Laws and regulations</a:t>
            </a:r>
          </a:p>
          <a:p>
            <a:pPr marL="92075" indent="-92075">
              <a:buFont typeface="Arial" pitchFamily="34" charset="0"/>
              <a:buChar char="•"/>
            </a:pPr>
            <a:r>
              <a:rPr lang="en-US" sz="3200" dirty="0"/>
              <a:t>Surveys &amp; </a:t>
            </a:r>
            <a:r>
              <a:rPr lang="en-US" sz="3200" dirty="0" smtClean="0"/>
              <a:t>Forums</a:t>
            </a:r>
            <a:endParaRPr lang="en-US" sz="2000" dirty="0" smtClean="0"/>
          </a:p>
          <a:p>
            <a:pPr marL="92075" indent="-92075">
              <a:buFont typeface="Arial" pitchFamily="34" charset="0"/>
              <a:buChar char="•"/>
            </a:pPr>
            <a:endParaRPr lang="en-US" sz="2000" dirty="0"/>
          </a:p>
          <a:p>
            <a:pPr marL="92075" indent="-92075">
              <a:buFont typeface="Arial" pitchFamily="34" charset="0"/>
              <a:buChar char="•"/>
            </a:pPr>
            <a:endParaRPr lang="en-US" sz="2000" dirty="0" smtClean="0"/>
          </a:p>
          <a:p>
            <a:pPr marL="92075" indent="-92075">
              <a:buFont typeface="Arial" pitchFamily="34" charset="0"/>
              <a:buChar char="•"/>
            </a:pPr>
            <a:endParaRPr lang="en-US" sz="2000" dirty="0"/>
          </a:p>
          <a:p>
            <a:pPr marL="92075" indent="-92075">
              <a:buFont typeface="Arial" pitchFamily="34" charset="0"/>
              <a:buChar char="•"/>
            </a:pPr>
            <a:endParaRPr lang="en-US" sz="2000" dirty="0"/>
          </a:p>
        </p:txBody>
      </p:sp>
      <p:sp>
        <p:nvSpPr>
          <p:cNvPr id="11" name="Rectangle 10"/>
          <p:cNvSpPr/>
          <p:nvPr/>
        </p:nvSpPr>
        <p:spPr>
          <a:xfrm>
            <a:off x="6860852" y="1896432"/>
            <a:ext cx="6120679" cy="6001643"/>
          </a:xfrm>
          <a:prstGeom prst="rect">
            <a:avLst/>
          </a:prstGeom>
          <a:noFill/>
        </p:spPr>
        <p:txBody>
          <a:bodyPr wrap="square">
            <a:spAutoFit/>
          </a:bodyPr>
          <a:lstStyle/>
          <a:p>
            <a:r>
              <a:rPr lang="en-US" sz="3200" b="1" dirty="0"/>
              <a:t>3. Networking</a:t>
            </a:r>
          </a:p>
          <a:p>
            <a:pPr marL="92075" indent="-92075">
              <a:buFont typeface="Arial" pitchFamily="34" charset="0"/>
              <a:buChar char="•"/>
            </a:pPr>
            <a:r>
              <a:rPr lang="en-US" sz="3200" dirty="0"/>
              <a:t>Clustering &amp; networking support</a:t>
            </a:r>
          </a:p>
          <a:p>
            <a:pPr marL="92075" indent="-92075">
              <a:buFont typeface="Arial" pitchFamily="34" charset="0"/>
              <a:buChar char="•"/>
            </a:pPr>
            <a:r>
              <a:rPr lang="en-US" sz="3200" dirty="0"/>
              <a:t>European Project support</a:t>
            </a:r>
          </a:p>
          <a:p>
            <a:pPr marL="92075" indent="-92075">
              <a:buFont typeface="Arial" pitchFamily="34" charset="0"/>
              <a:buChar char="•"/>
            </a:pPr>
            <a:r>
              <a:rPr lang="en-US" sz="3200" dirty="0"/>
              <a:t>Cross creations &amp; promotions</a:t>
            </a:r>
            <a:endParaRPr lang="en-GB" sz="3200" dirty="0"/>
          </a:p>
          <a:p>
            <a:pPr marL="92075" indent="-92075">
              <a:buFont typeface="Arial" pitchFamily="34" charset="0"/>
              <a:buChar char="•"/>
            </a:pPr>
            <a:r>
              <a:rPr lang="en-US" sz="3200" dirty="0"/>
              <a:t>Innovation &amp; sustainability</a:t>
            </a:r>
            <a:endParaRPr lang="en-GB" sz="3200" dirty="0"/>
          </a:p>
          <a:p>
            <a:endParaRPr lang="en-US" sz="3200" b="1" dirty="0"/>
          </a:p>
          <a:p>
            <a:r>
              <a:rPr lang="en-US" sz="3200" b="1" dirty="0"/>
              <a:t>4. Cultural Matchmaker</a:t>
            </a:r>
          </a:p>
          <a:p>
            <a:pPr marL="92075" indent="-92075">
              <a:buFont typeface="Arial" pitchFamily="34" charset="0"/>
              <a:buChar char="•"/>
            </a:pPr>
            <a:r>
              <a:rPr lang="en-US" sz="3200" dirty="0"/>
              <a:t>Call for partnerships</a:t>
            </a:r>
          </a:p>
          <a:p>
            <a:pPr marL="92075" indent="-92075">
              <a:buFont typeface="Arial" pitchFamily="34" charset="0"/>
              <a:buChar char="•"/>
            </a:pPr>
            <a:r>
              <a:rPr lang="en-US" sz="3200" dirty="0"/>
              <a:t>Win-win collaborations</a:t>
            </a:r>
          </a:p>
          <a:p>
            <a:pPr marL="92075" indent="-92075">
              <a:buFont typeface="Arial" pitchFamily="34" charset="0"/>
              <a:buChar char="•"/>
            </a:pPr>
            <a:r>
              <a:rPr lang="en-US" sz="3200" dirty="0"/>
              <a:t>EU &amp; </a:t>
            </a:r>
            <a:r>
              <a:rPr lang="en-US" sz="3200" dirty="0" smtClean="0"/>
              <a:t>National </a:t>
            </a:r>
            <a:r>
              <a:rPr lang="en-US" sz="3200" dirty="0"/>
              <a:t>Funding </a:t>
            </a:r>
            <a:r>
              <a:rPr lang="en-US" sz="3200" dirty="0" err="1"/>
              <a:t>programmes</a:t>
            </a:r>
            <a:endParaRPr lang="en-US" sz="3200" dirty="0"/>
          </a:p>
          <a:p>
            <a:pPr marL="92075" indent="-92075">
              <a:buFont typeface="Arial" pitchFamily="34" charset="0"/>
              <a:buChar char="•"/>
            </a:pPr>
            <a:r>
              <a:rPr lang="en-US" sz="3200" dirty="0" smtClean="0"/>
              <a:t>Trans-Regional co-operations </a:t>
            </a:r>
            <a:endParaRPr lang="en-US" sz="3200" dirty="0"/>
          </a:p>
        </p:txBody>
      </p:sp>
      <p:sp>
        <p:nvSpPr>
          <p:cNvPr id="16" name="Title 5"/>
          <p:cNvSpPr txBox="1">
            <a:spLocks/>
          </p:cNvSpPr>
          <p:nvPr/>
        </p:nvSpPr>
        <p:spPr bwMode="auto">
          <a:xfrm>
            <a:off x="5492701" y="9433498"/>
            <a:ext cx="6443662" cy="416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Candara" pitchFamily="34" charset="0"/>
                <a:cs typeface="Arial" charset="0"/>
              </a:defRPr>
            </a:lvl1pPr>
            <a:lvl2pPr marL="742950" indent="-285750" eaLnBrk="0" hangingPunct="0">
              <a:defRPr>
                <a:solidFill>
                  <a:schemeClr val="tx1"/>
                </a:solidFill>
                <a:latin typeface="Candara" pitchFamily="34" charset="0"/>
                <a:cs typeface="Arial" charset="0"/>
              </a:defRPr>
            </a:lvl2pPr>
            <a:lvl3pPr marL="1143000" indent="-228600" eaLnBrk="0" hangingPunct="0">
              <a:defRPr>
                <a:solidFill>
                  <a:schemeClr val="tx1"/>
                </a:solidFill>
                <a:latin typeface="Candara" pitchFamily="34" charset="0"/>
                <a:cs typeface="Arial" charset="0"/>
              </a:defRPr>
            </a:lvl3pPr>
            <a:lvl4pPr marL="1600200" indent="-228600" eaLnBrk="0" hangingPunct="0">
              <a:defRPr>
                <a:solidFill>
                  <a:schemeClr val="tx1"/>
                </a:solidFill>
                <a:latin typeface="Candara" pitchFamily="34" charset="0"/>
                <a:cs typeface="Arial" charset="0"/>
              </a:defRPr>
            </a:lvl4pPr>
            <a:lvl5pPr marL="2057400" indent="-228600" eaLnBrk="0" hangingPunct="0">
              <a:defRPr>
                <a:solidFill>
                  <a:schemeClr val="tx1"/>
                </a:solidFill>
                <a:latin typeface="Candara" pitchFamily="34" charset="0"/>
                <a:cs typeface="Arial" charset="0"/>
              </a:defRPr>
            </a:lvl5pPr>
            <a:lvl6pPr marL="2514600" indent="-228600" eaLnBrk="0" fontAlgn="base" hangingPunct="0">
              <a:spcBef>
                <a:spcPct val="0"/>
              </a:spcBef>
              <a:spcAft>
                <a:spcPct val="0"/>
              </a:spcAft>
              <a:defRPr>
                <a:solidFill>
                  <a:schemeClr val="tx1"/>
                </a:solidFill>
                <a:latin typeface="Candara" pitchFamily="34" charset="0"/>
                <a:cs typeface="Arial" charset="0"/>
              </a:defRPr>
            </a:lvl6pPr>
            <a:lvl7pPr marL="2971800" indent="-228600" eaLnBrk="0" fontAlgn="base" hangingPunct="0">
              <a:spcBef>
                <a:spcPct val="0"/>
              </a:spcBef>
              <a:spcAft>
                <a:spcPct val="0"/>
              </a:spcAft>
              <a:defRPr>
                <a:solidFill>
                  <a:schemeClr val="tx1"/>
                </a:solidFill>
                <a:latin typeface="Candara" pitchFamily="34" charset="0"/>
                <a:cs typeface="Arial" charset="0"/>
              </a:defRPr>
            </a:lvl7pPr>
            <a:lvl8pPr marL="3429000" indent="-228600" eaLnBrk="0" fontAlgn="base" hangingPunct="0">
              <a:spcBef>
                <a:spcPct val="0"/>
              </a:spcBef>
              <a:spcAft>
                <a:spcPct val="0"/>
              </a:spcAft>
              <a:defRPr>
                <a:solidFill>
                  <a:schemeClr val="tx1"/>
                </a:solidFill>
                <a:latin typeface="Candara" pitchFamily="34" charset="0"/>
                <a:cs typeface="Arial" charset="0"/>
              </a:defRPr>
            </a:lvl8pPr>
            <a:lvl9pPr marL="3886200" indent="-228600" eaLnBrk="0" fontAlgn="base" hangingPunct="0">
              <a:spcBef>
                <a:spcPct val="0"/>
              </a:spcBef>
              <a:spcAft>
                <a:spcPct val="0"/>
              </a:spcAft>
              <a:defRPr>
                <a:solidFill>
                  <a:schemeClr val="tx1"/>
                </a:solidFill>
                <a:latin typeface="Candara" pitchFamily="34" charset="0"/>
                <a:cs typeface="Arial" charset="0"/>
              </a:defRPr>
            </a:lvl9pPr>
          </a:lstStyle>
          <a:p>
            <a:pPr algn="ctr" eaLnBrk="1" hangingPunct="1">
              <a:spcBef>
                <a:spcPts val="400"/>
              </a:spcBef>
            </a:pPr>
            <a:r>
              <a:rPr lang="en-US" sz="1100" dirty="0">
                <a:solidFill>
                  <a:schemeClr val="bg1">
                    <a:lumMod val="85000"/>
                  </a:schemeClr>
                </a:solidFill>
                <a:latin typeface="Agency FB" pitchFamily="34" charset="0"/>
                <a:cs typeface="Tunga" pitchFamily="34" charset="0"/>
              </a:rPr>
              <a:t/>
            </a:r>
            <a:br>
              <a:rPr lang="en-US" sz="1100" dirty="0">
                <a:solidFill>
                  <a:schemeClr val="bg1">
                    <a:lumMod val="85000"/>
                  </a:schemeClr>
                </a:solidFill>
                <a:latin typeface="Agency FB" pitchFamily="34" charset="0"/>
                <a:cs typeface="Tunga" pitchFamily="34" charset="0"/>
              </a:rPr>
            </a:br>
            <a:r>
              <a:rPr lang="en-US" sz="1100" dirty="0">
                <a:solidFill>
                  <a:schemeClr val="bg1">
                    <a:lumMod val="85000"/>
                  </a:schemeClr>
                </a:solidFill>
                <a:latin typeface="Agency FB" pitchFamily="34" charset="0"/>
                <a:cs typeface="Tunga" pitchFamily="34" charset="0"/>
              </a:rPr>
              <a:t>http://divertimento.unicity.eu</a:t>
            </a:r>
            <a:endParaRPr lang="en-GB" sz="1100" dirty="0">
              <a:solidFill>
                <a:schemeClr val="bg1">
                  <a:lumMod val="85000"/>
                </a:schemeClr>
              </a:solidFill>
              <a:latin typeface="Agency FB" pitchFamily="34" charset="0"/>
              <a:cs typeface="Tunga" pitchFamily="34" charset="0"/>
            </a:endParaRPr>
          </a:p>
        </p:txBody>
      </p:sp>
      <p:cxnSp>
        <p:nvCxnSpPr>
          <p:cNvPr id="17" name="Straight Connector 16"/>
          <p:cNvCxnSpPr/>
          <p:nvPr/>
        </p:nvCxnSpPr>
        <p:spPr>
          <a:xfrm>
            <a:off x="5780732" y="9721530"/>
            <a:ext cx="21602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9453142" y="9721530"/>
            <a:ext cx="2376263" cy="75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96157" y="632520"/>
            <a:ext cx="8219363" cy="707886"/>
          </a:xfrm>
          <a:prstGeom prst="rect">
            <a:avLst/>
          </a:prstGeom>
          <a:solidFill>
            <a:srgbClr val="E7C9C5"/>
          </a:solidFill>
        </p:spPr>
        <p:txBody>
          <a:bodyPr wrap="square">
            <a:spAutoFit/>
          </a:bodyPr>
          <a:lstStyle/>
          <a:p>
            <a:pPr algn="just"/>
            <a:r>
              <a:rPr lang="en-GB" sz="4000" b="1" dirty="0" smtClean="0">
                <a:solidFill>
                  <a:schemeClr val="tx1">
                    <a:lumMod val="90000"/>
                    <a:lumOff val="10000"/>
                  </a:schemeClr>
                </a:solidFill>
                <a:latin typeface="Agency FB" pitchFamily="34" charset="0"/>
              </a:rPr>
              <a:t>THE NETWORK</a:t>
            </a:r>
          </a:p>
        </p:txBody>
      </p:sp>
      <p:grpSp>
        <p:nvGrpSpPr>
          <p:cNvPr id="2" name="Group 1"/>
          <p:cNvGrpSpPr/>
          <p:nvPr/>
        </p:nvGrpSpPr>
        <p:grpSpPr>
          <a:xfrm>
            <a:off x="13007899" y="1856656"/>
            <a:ext cx="3574034" cy="6944788"/>
            <a:chOff x="13007899" y="1856656"/>
            <a:chExt cx="3574034" cy="6944788"/>
          </a:xfrm>
        </p:grpSpPr>
        <p:pic>
          <p:nvPicPr>
            <p:cNvPr id="15" name="Picture 14" descr="https://encrypted-tbn2.gstatic.com/images?q=tbn:ANd9GcTOhynaaGW-HuagKxRSdhA9Vz7fqAMiqA2z59yzlKybCnDLgGpH1g"/>
            <p:cNvPicPr>
              <a:picLocks noChangeAspect="1" noChangeArrowheads="1"/>
            </p:cNvPicPr>
            <p:nvPr/>
          </p:nvPicPr>
          <p:blipFill rotWithShape="1">
            <a:blip r:embed="rId2" cstate="print">
              <a:duotone>
                <a:prstClr val="black"/>
                <a:schemeClr val="accent6">
                  <a:tint val="45000"/>
                  <a:satMod val="400000"/>
                </a:schemeClr>
              </a:duotone>
              <a:extLst>
                <a:ext uri="{BEBA8EAE-BF5A-486C-A8C5-ECC9F3942E4B}">
                  <a14:imgProps xmlns:a14="http://schemas.microsoft.com/office/drawing/2010/main">
                    <a14:imgLayer r:embed="rId3">
                      <a14:imgEffect>
                        <a14:artisticTexturizer/>
                      </a14:imgEffect>
                    </a14:imgLayer>
                  </a14:imgProps>
                </a:ext>
                <a:ext uri="{28A0092B-C50C-407E-A947-70E740481C1C}">
                  <a14:useLocalDpi xmlns:a14="http://schemas.microsoft.com/office/drawing/2010/main" val="0"/>
                </a:ext>
              </a:extLst>
            </a:blip>
            <a:srcRect/>
            <a:stretch/>
          </p:blipFill>
          <p:spPr bwMode="auto">
            <a:xfrm>
              <a:off x="13017118" y="6069962"/>
              <a:ext cx="3564815" cy="27314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https://encrypted-tbn2.gstatic.com/images?q=tbn:ANd9GcTOhynaaGW-HuagKxRSdhA9Vz7fqAMiqA2z59yzlKybCnDLgGpH1g"/>
            <p:cNvPicPr>
              <a:picLocks noChangeAspect="1" noChangeArrowheads="1"/>
            </p:cNvPicPr>
            <p:nvPr/>
          </p:nvPicPr>
          <p:blipFill rotWithShape="1">
            <a:blip r:embed="rId2" cstate="print">
              <a:duotone>
                <a:prstClr val="black"/>
                <a:schemeClr val="accent6">
                  <a:tint val="45000"/>
                  <a:satMod val="400000"/>
                </a:schemeClr>
              </a:duotone>
              <a:extLst>
                <a:ext uri="{BEBA8EAE-BF5A-486C-A8C5-ECC9F3942E4B}">
                  <a14:imgProps xmlns:a14="http://schemas.microsoft.com/office/drawing/2010/main">
                    <a14:imgLayer r:embed="rId3">
                      <a14:imgEffect>
                        <a14:artisticTexturizer/>
                      </a14:imgEffect>
                    </a14:imgLayer>
                  </a14:imgProps>
                </a:ext>
                <a:ext uri="{28A0092B-C50C-407E-A947-70E740481C1C}">
                  <a14:useLocalDpi xmlns:a14="http://schemas.microsoft.com/office/drawing/2010/main" val="0"/>
                </a:ext>
              </a:extLst>
            </a:blip>
            <a:srcRect/>
            <a:stretch/>
          </p:blipFill>
          <p:spPr bwMode="auto">
            <a:xfrm>
              <a:off x="13007899" y="1856656"/>
              <a:ext cx="3564815" cy="273148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https://encrypted-tbn2.gstatic.com/images?q=tbn:ANd9GcTOhynaaGW-HuagKxRSdhA9Vz7fqAMiqA2z59yzlKybCnDLgGpH1g"/>
            <p:cNvPicPr>
              <a:picLocks noChangeAspect="1" noChangeArrowheads="1"/>
            </p:cNvPicPr>
            <p:nvPr/>
          </p:nvPicPr>
          <p:blipFill rotWithShape="1">
            <a:blip r:embed="rId2" cstate="print">
              <a:duotone>
                <a:prstClr val="black"/>
                <a:schemeClr val="accent6">
                  <a:tint val="45000"/>
                  <a:satMod val="400000"/>
                </a:schemeClr>
              </a:duotone>
              <a:extLst>
                <a:ext uri="{BEBA8EAE-BF5A-486C-A8C5-ECC9F3942E4B}">
                  <a14:imgProps xmlns:a14="http://schemas.microsoft.com/office/drawing/2010/main">
                    <a14:imgLayer r:embed="rId3">
                      <a14:imgEffect>
                        <a14:artisticTexturizer/>
                      </a14:imgEffect>
                    </a14:imgLayer>
                  </a14:imgProps>
                </a:ext>
                <a:ext uri="{28A0092B-C50C-407E-A947-70E740481C1C}">
                  <a14:useLocalDpi xmlns:a14="http://schemas.microsoft.com/office/drawing/2010/main" val="0"/>
                </a:ext>
              </a:extLst>
            </a:blip>
            <a:srcRect/>
            <a:stretch/>
          </p:blipFill>
          <p:spPr bwMode="auto">
            <a:xfrm>
              <a:off x="13007899" y="4592960"/>
              <a:ext cx="3564815" cy="273148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94001224"/>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244229" y="-15553"/>
            <a:ext cx="14977664" cy="3139321"/>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p:txBody>
      </p:sp>
      <p:sp>
        <p:nvSpPr>
          <p:cNvPr id="28" name="TextBox 27"/>
          <p:cNvSpPr txBox="1"/>
          <p:nvPr/>
        </p:nvSpPr>
        <p:spPr>
          <a:xfrm>
            <a:off x="1244229" y="5443745"/>
            <a:ext cx="14977664" cy="4247317"/>
          </a:xfrm>
          <a:prstGeom prst="rect">
            <a:avLst/>
          </a:prstGeom>
          <a:solidFill>
            <a:schemeClr val="bg1"/>
          </a:solid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4" name="Rectangle 33"/>
          <p:cNvSpPr/>
          <p:nvPr/>
        </p:nvSpPr>
        <p:spPr>
          <a:xfrm>
            <a:off x="2806626" y="3008784"/>
            <a:ext cx="11852869" cy="1323439"/>
          </a:xfrm>
          <a:prstGeom prst="rect">
            <a:avLst/>
          </a:prstGeom>
          <a:ln>
            <a:noFill/>
          </a:ln>
        </p:spPr>
        <p:txBody>
          <a:bodyPr wrap="square">
            <a:spAutoFit/>
          </a:bodyPr>
          <a:lstStyle/>
          <a:p>
            <a:pPr algn="ctr" fontAlgn="auto">
              <a:buClr>
                <a:schemeClr val="bg1"/>
              </a:buClr>
              <a:defRPr/>
            </a:pPr>
            <a:r>
              <a:rPr lang="en-US" sz="4000" b="1" cap="all" dirty="0">
                <a:solidFill>
                  <a:schemeClr val="bg1"/>
                </a:solidFill>
                <a:latin typeface="+mn-lt"/>
                <a:cs typeface="Tunga" pitchFamily="34" charset="0"/>
              </a:rPr>
              <a:t>The </a:t>
            </a:r>
            <a:r>
              <a:rPr lang="en-US" sz="4000" b="1" cap="all" dirty="0" smtClean="0">
                <a:solidFill>
                  <a:schemeClr val="bg1"/>
                </a:solidFill>
                <a:latin typeface="+mn-lt"/>
                <a:cs typeface="Tunga" pitchFamily="34" charset="0"/>
              </a:rPr>
              <a:t>EUROPEAN </a:t>
            </a:r>
            <a:r>
              <a:rPr lang="en-US" sz="4000" b="1" cap="all" dirty="0">
                <a:solidFill>
                  <a:schemeClr val="bg1"/>
                </a:solidFill>
                <a:latin typeface="+mn-lt"/>
                <a:cs typeface="Tunga" pitchFamily="34" charset="0"/>
              </a:rPr>
              <a:t>gateway </a:t>
            </a:r>
            <a:endParaRPr lang="en-US" sz="4000" b="1" cap="all" dirty="0" smtClean="0">
              <a:solidFill>
                <a:schemeClr val="bg1"/>
              </a:solidFill>
              <a:latin typeface="+mn-lt"/>
              <a:cs typeface="Tunga" pitchFamily="34" charset="0"/>
            </a:endParaRPr>
          </a:p>
          <a:p>
            <a:pPr algn="ctr" fontAlgn="auto">
              <a:buClr>
                <a:schemeClr val="bg1"/>
              </a:buClr>
              <a:defRPr/>
            </a:pPr>
            <a:r>
              <a:rPr lang="en-US" sz="4000" b="1" cap="all" dirty="0" smtClean="0">
                <a:solidFill>
                  <a:schemeClr val="bg1"/>
                </a:solidFill>
                <a:latin typeface="+mn-lt"/>
                <a:cs typeface="Tunga" pitchFamily="34" charset="0"/>
              </a:rPr>
              <a:t>to THE </a:t>
            </a:r>
            <a:r>
              <a:rPr lang="en-US" sz="4000" b="1" cap="all" dirty="0">
                <a:solidFill>
                  <a:schemeClr val="bg1"/>
                </a:solidFill>
                <a:latin typeface="+mn-lt"/>
                <a:cs typeface="Tunga" pitchFamily="34" charset="0"/>
              </a:rPr>
              <a:t>Cultural </a:t>
            </a:r>
            <a:r>
              <a:rPr lang="en-US" sz="4000" b="1" cap="all" dirty="0" smtClean="0">
                <a:solidFill>
                  <a:schemeClr val="bg1"/>
                </a:solidFill>
                <a:latin typeface="+mn-lt"/>
                <a:cs typeface="Tunga" pitchFamily="34" charset="0"/>
              </a:rPr>
              <a:t>Heritage EXPERIENCE</a:t>
            </a:r>
            <a:endParaRPr lang="en-GB" sz="4000" b="1" cap="all" dirty="0">
              <a:solidFill>
                <a:schemeClr val="bg1"/>
              </a:solidFill>
              <a:latin typeface="+mn-lt"/>
              <a:cs typeface="Tunga" pitchFamily="34" charset="0"/>
            </a:endParaRPr>
          </a:p>
        </p:txBody>
      </p:sp>
      <p:cxnSp>
        <p:nvCxnSpPr>
          <p:cNvPr id="37" name="Straight Connector 36"/>
          <p:cNvCxnSpPr/>
          <p:nvPr/>
        </p:nvCxnSpPr>
        <p:spPr>
          <a:xfrm>
            <a:off x="5132661" y="9129464"/>
            <a:ext cx="237626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9957197" y="9129464"/>
            <a:ext cx="2520280" cy="751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5600713" y="4202734"/>
            <a:ext cx="6264696" cy="4566690"/>
            <a:chOff x="5636717" y="3626671"/>
            <a:chExt cx="6264696" cy="4566690"/>
          </a:xfrm>
        </p:grpSpPr>
        <p:pic>
          <p:nvPicPr>
            <p:cNvPr id="29" name="Picture 44" descr="https://encrypted-tbn2.gstatic.com/images?q=tbn:ANd9GcSViBAwILuqJmP9AvJDNpdbhp0tivwqwzj7Mzp5i_WVP7KctYIPo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636717" y="5889105"/>
              <a:ext cx="2016224" cy="969856"/>
            </a:xfrm>
            <a:prstGeom prst="rect">
              <a:avLst/>
            </a:prstGeom>
            <a:noFill/>
            <a:ln>
              <a:solidFill>
                <a:schemeClr val="bg1">
                  <a:lumMod val="95000"/>
                </a:schemeClr>
              </a:solidFill>
            </a:ln>
            <a:extLst>
              <a:ext uri="{909E8E84-426E-40DD-AFC4-6F175D3DCCD1}">
                <a14:hiddenFill xmlns:a14="http://schemas.microsoft.com/office/drawing/2010/main">
                  <a:solidFill>
                    <a:srgbClr val="FFFFFF"/>
                  </a:solidFill>
                </a14:hiddenFill>
              </a:ext>
            </a:extLst>
          </p:spPr>
        </p:pic>
        <p:pic>
          <p:nvPicPr>
            <p:cNvPr id="39" name="Picture 61" descr="http://stmedia.startribune.com/images/1cat0901.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9903952" y="5889106"/>
              <a:ext cx="1997461" cy="96985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40" name="Picture 30" descr="https://encrypted-tbn2.gstatic.com/images?q=tbn:ANd9GcSwXtKELTms27tglDQ9453E7FBgDahoCrDnReCaAx4xHlhulV_C"/>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36718" y="4880992"/>
              <a:ext cx="2016223" cy="94774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41" name="Picture 12" descr="D:\MESO Music Events\European Music Day\europeanmusicday.gr\EUROPEANMUSIC.EU\Foto Home_8.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724948" y="6933216"/>
              <a:ext cx="2112238" cy="12601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42" name="Picture 71" descr="http://www.coxandkings.co.uk/images/destinations/europe/tours/verona-opera-festival-2013/rigoletto-2003-verona-opera-festival-(www.arena.it)_1.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654211" y="4213254"/>
              <a:ext cx="998730" cy="595731"/>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43" name="Picture 42"/>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718596" y="3626671"/>
              <a:ext cx="2118588" cy="1224136"/>
            </a:xfrm>
            <a:prstGeom prst="rect">
              <a:avLst/>
            </a:prstGeom>
            <a:ln>
              <a:solidFill>
                <a:schemeClr val="bg1"/>
              </a:solidFill>
            </a:ln>
          </p:spPr>
        </p:pic>
        <p:pic>
          <p:nvPicPr>
            <p:cNvPr id="44" name="Picture 4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24948" y="5867400"/>
              <a:ext cx="2112236" cy="991560"/>
            </a:xfrm>
            <a:prstGeom prst="rect">
              <a:avLst/>
            </a:prstGeom>
            <a:ln>
              <a:solidFill>
                <a:schemeClr val="bg1"/>
              </a:solidFill>
            </a:ln>
          </p:spPr>
        </p:pic>
        <p:pic>
          <p:nvPicPr>
            <p:cNvPr id="45" name="Picture 4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903951" y="4890776"/>
              <a:ext cx="1997461" cy="937959"/>
            </a:xfrm>
            <a:prstGeom prst="rect">
              <a:avLst/>
            </a:prstGeom>
            <a:ln>
              <a:solidFill>
                <a:schemeClr val="bg1"/>
              </a:solidFill>
            </a:ln>
          </p:spPr>
        </p:pic>
        <p:pic>
          <p:nvPicPr>
            <p:cNvPr id="46" name="Picture 4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654212" y="6919333"/>
              <a:ext cx="994591" cy="674180"/>
            </a:xfrm>
            <a:prstGeom prst="rect">
              <a:avLst/>
            </a:prstGeom>
            <a:ln>
              <a:solidFill>
                <a:schemeClr val="bg1"/>
              </a:solidFill>
            </a:ln>
          </p:spPr>
        </p:pic>
        <p:pic>
          <p:nvPicPr>
            <p:cNvPr id="47" name="Picture 46"/>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9902839" y="6933215"/>
              <a:ext cx="990462" cy="660298"/>
            </a:xfrm>
            <a:prstGeom prst="rect">
              <a:avLst/>
            </a:prstGeom>
            <a:ln>
              <a:solidFill>
                <a:schemeClr val="bg1"/>
              </a:solidFill>
            </a:ln>
          </p:spPr>
        </p:pic>
        <p:pic>
          <p:nvPicPr>
            <p:cNvPr id="48" name="Picture 47"/>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7724948" y="4880992"/>
              <a:ext cx="2112236" cy="947743"/>
            </a:xfrm>
            <a:prstGeom prst="rect">
              <a:avLst/>
            </a:prstGeom>
            <a:solidFill>
              <a:schemeClr val="bg1"/>
            </a:solidFill>
            <a:ln>
              <a:solidFill>
                <a:schemeClr val="bg1"/>
              </a:solidFill>
            </a:ln>
          </p:spPr>
        </p:pic>
        <p:pic>
          <p:nvPicPr>
            <p:cNvPr id="49" name="Picture 48"/>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9892885" y="4213253"/>
              <a:ext cx="1000416" cy="612608"/>
            </a:xfrm>
            <a:prstGeom prst="rect">
              <a:avLst/>
            </a:prstGeom>
            <a:ln>
              <a:solidFill>
                <a:schemeClr val="bg1"/>
              </a:solidFill>
            </a:ln>
          </p:spPr>
        </p:pic>
      </p:grpSp>
      <p:pic>
        <p:nvPicPr>
          <p:cNvPr id="27" name="Picture 2" descr="http://divertimentoenterprise.eu/images/divertimento/LogoBIG.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679059" y="0"/>
            <a:ext cx="428625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12423" y="8841432"/>
            <a:ext cx="47053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6134327"/>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12030064" y="1856656"/>
            <a:ext cx="5559981" cy="2739211"/>
            <a:chOff x="538257" y="1357968"/>
            <a:chExt cx="5559981" cy="2739211"/>
          </a:xfrm>
        </p:grpSpPr>
        <p:sp>
          <p:nvSpPr>
            <p:cNvPr id="4" name="Rectangle 3"/>
            <p:cNvSpPr/>
            <p:nvPr/>
          </p:nvSpPr>
          <p:spPr>
            <a:xfrm>
              <a:off x="538258" y="1881188"/>
              <a:ext cx="5559980" cy="2215991"/>
            </a:xfrm>
            <a:prstGeom prst="rect">
              <a:avLst/>
            </a:prstGeom>
            <a:solidFill>
              <a:schemeClr val="bg1"/>
            </a:solidFill>
          </p:spPr>
          <p:txBody>
            <a:bodyPr wrap="square">
              <a:spAutoFit/>
            </a:bodyPr>
            <a:lstStyle/>
            <a:p>
              <a:pPr>
                <a:buClr>
                  <a:srgbClr val="00CCFF"/>
                </a:buClr>
                <a:buSzPct val="150000"/>
              </a:pPr>
              <a:r>
                <a:rPr lang="en-US" sz="2400" dirty="0"/>
                <a:t>DURATION: 18 Months</a:t>
              </a:r>
            </a:p>
            <a:p>
              <a:pPr>
                <a:buClr>
                  <a:srgbClr val="00CCFF"/>
                </a:buClr>
                <a:buSzPct val="150000"/>
              </a:pPr>
              <a:r>
                <a:rPr lang="en-US" sz="2400" dirty="0"/>
                <a:t>PARTNERS 7: GR/IT/ES/RO/BG/SI/TR</a:t>
              </a:r>
            </a:p>
            <a:p>
              <a:pPr>
                <a:buClr>
                  <a:srgbClr val="00CCFF"/>
                </a:buClr>
                <a:buSzPct val="150000"/>
              </a:pPr>
              <a:r>
                <a:rPr lang="en-US" sz="2400" dirty="0"/>
                <a:t>BUGDET: 312.430,00 EUR </a:t>
              </a:r>
            </a:p>
            <a:p>
              <a:pPr>
                <a:buClr>
                  <a:srgbClr val="00CCFF"/>
                </a:buClr>
                <a:buSzPct val="150000"/>
              </a:pPr>
              <a:r>
                <a:rPr lang="en-US" sz="2400" dirty="0"/>
                <a:t>WPs:6 /Activities /18/Outputs 76</a:t>
              </a:r>
            </a:p>
            <a:p>
              <a:pPr>
                <a:buClr>
                  <a:srgbClr val="00CCFF"/>
                </a:buClr>
                <a:buSzPct val="150000"/>
              </a:pPr>
              <a:r>
                <a:rPr lang="en-US" sz="2400" dirty="0"/>
                <a:t>Milestones 12</a:t>
              </a:r>
            </a:p>
            <a:p>
              <a:pPr>
                <a:buClr>
                  <a:srgbClr val="00CCFF"/>
                </a:buClr>
                <a:buSzPct val="150000"/>
              </a:pPr>
              <a:endParaRPr lang="en-US" dirty="0">
                <a:latin typeface="+mn-lt"/>
              </a:endParaRPr>
            </a:p>
          </p:txBody>
        </p:sp>
        <p:sp>
          <p:nvSpPr>
            <p:cNvPr id="15" name="Rectangle 14"/>
            <p:cNvSpPr/>
            <p:nvPr/>
          </p:nvSpPr>
          <p:spPr>
            <a:xfrm>
              <a:off x="538257" y="1357968"/>
              <a:ext cx="5559980"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DIVERTIMENTO IN NUMBERS</a:t>
              </a:r>
            </a:p>
          </p:txBody>
        </p:sp>
      </p:grpSp>
      <p:grpSp>
        <p:nvGrpSpPr>
          <p:cNvPr id="5" name="Group 4"/>
          <p:cNvGrpSpPr/>
          <p:nvPr/>
        </p:nvGrpSpPr>
        <p:grpSpPr>
          <a:xfrm>
            <a:off x="6251774" y="1856656"/>
            <a:ext cx="5574699" cy="4518834"/>
            <a:chOff x="6539806" y="1684878"/>
            <a:chExt cx="5574699" cy="4518834"/>
          </a:xfrm>
        </p:grpSpPr>
        <p:sp>
          <p:nvSpPr>
            <p:cNvPr id="16" name="Rectangle 15"/>
            <p:cNvSpPr/>
            <p:nvPr/>
          </p:nvSpPr>
          <p:spPr>
            <a:xfrm>
              <a:off x="6539806" y="1684878"/>
              <a:ext cx="5559980"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DIVERTIMENTO VALUES</a:t>
              </a:r>
            </a:p>
          </p:txBody>
        </p:sp>
        <p:sp>
          <p:nvSpPr>
            <p:cNvPr id="17" name="Rectangle 16"/>
            <p:cNvSpPr/>
            <p:nvPr/>
          </p:nvSpPr>
          <p:spPr>
            <a:xfrm>
              <a:off x="6554525" y="2270328"/>
              <a:ext cx="5559980" cy="3933384"/>
            </a:xfrm>
            <a:prstGeom prst="rect">
              <a:avLst/>
            </a:prstGeom>
            <a:solidFill>
              <a:schemeClr val="bg1"/>
            </a:solidFill>
          </p:spPr>
          <p:txBody>
            <a:bodyPr wrap="square">
              <a:spAutoFit/>
            </a:bodyPr>
            <a:lstStyle/>
            <a:p>
              <a:pPr>
                <a:lnSpc>
                  <a:spcPct val="130000"/>
                </a:lnSpc>
                <a:buSzPct val="100000"/>
              </a:pPr>
              <a:r>
                <a:rPr lang="en-GB" sz="2400" b="1" dirty="0">
                  <a:latin typeface="+mn-lt"/>
                </a:rPr>
                <a:t>TRACE VALUES</a:t>
              </a:r>
            </a:p>
            <a:p>
              <a:pPr>
                <a:lnSpc>
                  <a:spcPct val="130000"/>
                </a:lnSpc>
                <a:buSzPct val="100000"/>
              </a:pPr>
              <a:r>
                <a:rPr lang="en-GB" sz="2400" b="1" dirty="0">
                  <a:latin typeface="+mn-lt"/>
                </a:rPr>
                <a:t>REVEAL VALUES</a:t>
              </a:r>
            </a:p>
            <a:p>
              <a:pPr>
                <a:lnSpc>
                  <a:spcPct val="130000"/>
                </a:lnSpc>
                <a:buSzPct val="100000"/>
              </a:pPr>
              <a:r>
                <a:rPr lang="en-GB" sz="2400" b="1" dirty="0">
                  <a:latin typeface="+mn-lt"/>
                </a:rPr>
                <a:t>DISSEMINATE VALUES</a:t>
              </a:r>
            </a:p>
            <a:p>
              <a:pPr>
                <a:lnSpc>
                  <a:spcPct val="130000"/>
                </a:lnSpc>
                <a:buSzPct val="100000"/>
                <a:buFont typeface="Arial" pitchFamily="34" charset="0"/>
                <a:buChar char="•"/>
              </a:pPr>
              <a:r>
                <a:rPr lang="en-GB" sz="2400" dirty="0" smtClean="0">
                  <a:latin typeface="+mn-lt"/>
                </a:rPr>
                <a:t>How </a:t>
              </a:r>
              <a:r>
                <a:rPr lang="en-GB" sz="2400" dirty="0">
                  <a:latin typeface="+mn-lt"/>
                </a:rPr>
                <a:t>to do it: product-process innovation </a:t>
              </a:r>
            </a:p>
            <a:p>
              <a:pPr>
                <a:lnSpc>
                  <a:spcPct val="130000"/>
                </a:lnSpc>
                <a:buSzPct val="100000"/>
                <a:buFont typeface="Arial" pitchFamily="34" charset="0"/>
                <a:buChar char="•"/>
              </a:pPr>
              <a:r>
                <a:rPr lang="en-GB" sz="2400" dirty="0">
                  <a:latin typeface="+mn-lt"/>
                </a:rPr>
                <a:t>Where to do it: 70 geolocations</a:t>
              </a:r>
            </a:p>
            <a:p>
              <a:pPr>
                <a:lnSpc>
                  <a:spcPct val="130000"/>
                </a:lnSpc>
                <a:buSzPct val="100000"/>
                <a:buFont typeface="Arial" pitchFamily="34" charset="0"/>
                <a:buChar char="•"/>
              </a:pPr>
              <a:r>
                <a:rPr lang="en-GB" sz="2400" dirty="0">
                  <a:latin typeface="+mn-lt"/>
                </a:rPr>
                <a:t>With whom: Partners and Social Partners</a:t>
              </a:r>
            </a:p>
            <a:p>
              <a:pPr>
                <a:lnSpc>
                  <a:spcPct val="130000"/>
                </a:lnSpc>
                <a:buSzPct val="100000"/>
                <a:buFont typeface="Arial" pitchFamily="34" charset="0"/>
                <a:buChar char="•"/>
              </a:pPr>
              <a:r>
                <a:rPr lang="en-GB" sz="2400" dirty="0">
                  <a:latin typeface="+mn-lt"/>
                </a:rPr>
                <a:t>Who profits: win-win</a:t>
              </a:r>
            </a:p>
          </p:txBody>
        </p:sp>
      </p:grpSp>
      <p:grpSp>
        <p:nvGrpSpPr>
          <p:cNvPr id="9" name="Group 8"/>
          <p:cNvGrpSpPr/>
          <p:nvPr/>
        </p:nvGrpSpPr>
        <p:grpSpPr>
          <a:xfrm>
            <a:off x="524149" y="1864986"/>
            <a:ext cx="5574088" cy="2488486"/>
            <a:chOff x="524149" y="1458636"/>
            <a:chExt cx="5574088" cy="2488486"/>
          </a:xfrm>
        </p:grpSpPr>
        <p:sp>
          <p:nvSpPr>
            <p:cNvPr id="19" name="Rectangle 18"/>
            <p:cNvSpPr/>
            <p:nvPr/>
          </p:nvSpPr>
          <p:spPr>
            <a:xfrm>
              <a:off x="538257" y="1458636"/>
              <a:ext cx="5559980"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DIVERTIMENTO ID: COS/TOUR/699493</a:t>
              </a:r>
            </a:p>
          </p:txBody>
        </p:sp>
        <p:sp>
          <p:nvSpPr>
            <p:cNvPr id="21" name="Rectangle 20"/>
            <p:cNvSpPr/>
            <p:nvPr/>
          </p:nvSpPr>
          <p:spPr>
            <a:xfrm>
              <a:off x="524149" y="2008130"/>
              <a:ext cx="5559980" cy="1938992"/>
            </a:xfrm>
            <a:prstGeom prst="rect">
              <a:avLst/>
            </a:prstGeom>
            <a:solidFill>
              <a:schemeClr val="bg1"/>
            </a:solidFill>
          </p:spPr>
          <p:txBody>
            <a:bodyPr wrap="square">
              <a:spAutoFit/>
            </a:bodyPr>
            <a:lstStyle/>
            <a:p>
              <a:r>
                <a:rPr lang="en-GB" sz="2400" dirty="0">
                  <a:latin typeface="+mn-lt"/>
                </a:rPr>
                <a:t>Diversifying tourism offers in peripheral destinations with </a:t>
              </a:r>
              <a:r>
                <a:rPr lang="en-GB" sz="2400" dirty="0" smtClean="0">
                  <a:latin typeface="+mn-lt"/>
                </a:rPr>
                <a:t>heritage-based </a:t>
              </a:r>
              <a:r>
                <a:rPr lang="en-GB" sz="2400" dirty="0">
                  <a:latin typeface="+mn-lt"/>
                </a:rPr>
                <a:t>products and services, </a:t>
              </a:r>
              <a:r>
                <a:rPr lang="en-GB" sz="2400" dirty="0" smtClean="0">
                  <a:latin typeface="+mn-lt"/>
                </a:rPr>
                <a:t>stakeholder-skills </a:t>
              </a:r>
              <a:r>
                <a:rPr lang="en-GB" sz="2400" dirty="0">
                  <a:latin typeface="+mn-lt"/>
                </a:rPr>
                <a:t>alliances </a:t>
              </a:r>
              <a:r>
                <a:rPr lang="en-GB" sz="2400" dirty="0" smtClean="0">
                  <a:latin typeface="+mn-lt"/>
                </a:rPr>
                <a:t>to </a:t>
              </a:r>
              <a:r>
                <a:rPr lang="en-GB" sz="2400" dirty="0">
                  <a:latin typeface="+mn-lt"/>
                </a:rPr>
                <a:t>internationalize locally operating micro-enterprises</a:t>
              </a:r>
              <a:endParaRPr lang="en-US" sz="2400" dirty="0">
                <a:latin typeface="+mn-lt"/>
              </a:endParaRPr>
            </a:p>
          </p:txBody>
        </p:sp>
      </p:grpSp>
      <p:sp>
        <p:nvSpPr>
          <p:cNvPr id="22" name="Rectangle 21"/>
          <p:cNvSpPr/>
          <p:nvPr/>
        </p:nvSpPr>
        <p:spPr>
          <a:xfrm>
            <a:off x="524149" y="632520"/>
            <a:ext cx="8208912" cy="830997"/>
          </a:xfrm>
          <a:prstGeom prst="rect">
            <a:avLst/>
          </a:prstGeom>
          <a:solidFill>
            <a:srgbClr val="E7C9C5"/>
          </a:solidFill>
          <a:ln>
            <a:noFill/>
          </a:ln>
        </p:spPr>
        <p:txBody>
          <a:bodyPr wrap="square">
            <a:spAutoFit/>
          </a:bodyPr>
          <a:lstStyle/>
          <a:p>
            <a:pPr algn="just"/>
            <a:r>
              <a:rPr lang="en-GB" sz="4800" b="1" dirty="0" smtClean="0">
                <a:latin typeface="Agency FB" pitchFamily="34" charset="0"/>
              </a:rPr>
              <a:t>DIVERTIMENTO </a:t>
            </a:r>
            <a:r>
              <a:rPr lang="en-GB" sz="4800" b="1" cap="all" dirty="0" smtClean="0">
                <a:latin typeface="Agency FB" pitchFamily="34" charset="0"/>
              </a:rPr>
              <a:t>in a Nut Shell</a:t>
            </a:r>
            <a:endParaRPr lang="en-US" sz="4800" dirty="0" smtClean="0"/>
          </a:p>
        </p:txBody>
      </p:sp>
      <p:pic>
        <p:nvPicPr>
          <p:cNvPr id="4098" name="Picture 2" descr="http://divertimentoenterprise.eu/images/divertimento/LogoBI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181" y="5951188"/>
            <a:ext cx="4286250" cy="255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5513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3956430" y="9433498"/>
            <a:ext cx="39845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87651" y="9421348"/>
            <a:ext cx="4341754" cy="121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555971" y="8841432"/>
            <a:ext cx="4248472" cy="1224137"/>
            <a:chOff x="2710723" y="960749"/>
            <a:chExt cx="4023303" cy="625100"/>
          </a:xfrm>
          <a:noFill/>
        </p:grpSpPr>
        <p:sp>
          <p:nvSpPr>
            <p:cNvPr id="21" name="Title 5"/>
            <p:cNvSpPr txBox="1">
              <a:spLocks/>
            </p:cNvSpPr>
            <p:nvPr/>
          </p:nvSpPr>
          <p:spPr bwMode="auto">
            <a:xfrm>
              <a:off x="3295644" y="960749"/>
              <a:ext cx="2808313" cy="444313"/>
            </a:xfrm>
            <a:prstGeom prst="rect">
              <a:avLst/>
            </a:prstGeom>
            <a:grpFill/>
            <a:ln>
              <a:noFill/>
            </a:ln>
            <a:extLst/>
          </p:spPr>
          <p:txBody>
            <a:bodyPr vert="horz" wrap="square" lIns="91440" tIns="45720" rIns="91440" bIns="45720" numCol="1" rtlCol="0" anchor="b" anchorCtr="0" compatLnSpc="1">
              <a:prstTxWarp prst="textNoShape">
                <a:avLst/>
              </a:prstTxWarp>
              <a:normAutofit/>
            </a:bodyPr>
            <a:lstStyle>
              <a:lvl1pPr algn="l" rtl="0" eaLnBrk="0" fontAlgn="base" hangingPunct="0">
                <a:spcBef>
                  <a:spcPts val="400"/>
                </a:spcBef>
                <a:spcAft>
                  <a:spcPct val="0"/>
                </a:spcAft>
                <a:defRPr sz="3600" kern="1200">
                  <a:solidFill>
                    <a:schemeClr val="tx2"/>
                  </a:solidFill>
                  <a:latin typeface="+mj-lt"/>
                  <a:ea typeface="+mj-ea"/>
                  <a:cs typeface="Tunga" pitchFamily="2"/>
                </a:defRPr>
              </a:lvl1pPr>
              <a:lvl2pPr algn="l" rtl="0" eaLnBrk="0" fontAlgn="base" hangingPunct="0">
                <a:spcBef>
                  <a:spcPts val="400"/>
                </a:spcBef>
                <a:spcAft>
                  <a:spcPct val="0"/>
                </a:spcAft>
                <a:defRPr sz="3600">
                  <a:solidFill>
                    <a:schemeClr val="tx2"/>
                  </a:solidFill>
                  <a:latin typeface="Candara" pitchFamily="34" charset="0"/>
                  <a:cs typeface="Tunga" pitchFamily="34" charset="0"/>
                </a:defRPr>
              </a:lvl2pPr>
              <a:lvl3pPr algn="l" rtl="0" eaLnBrk="0" fontAlgn="base" hangingPunct="0">
                <a:spcBef>
                  <a:spcPts val="400"/>
                </a:spcBef>
                <a:spcAft>
                  <a:spcPct val="0"/>
                </a:spcAft>
                <a:defRPr sz="3600">
                  <a:solidFill>
                    <a:schemeClr val="tx2"/>
                  </a:solidFill>
                  <a:latin typeface="Candara" pitchFamily="34" charset="0"/>
                  <a:cs typeface="Tunga" pitchFamily="34" charset="0"/>
                </a:defRPr>
              </a:lvl3pPr>
              <a:lvl4pPr algn="l" rtl="0" eaLnBrk="0" fontAlgn="base" hangingPunct="0">
                <a:spcBef>
                  <a:spcPts val="400"/>
                </a:spcBef>
                <a:spcAft>
                  <a:spcPct val="0"/>
                </a:spcAft>
                <a:defRPr sz="3600">
                  <a:solidFill>
                    <a:schemeClr val="tx2"/>
                  </a:solidFill>
                  <a:latin typeface="Candara" pitchFamily="34" charset="0"/>
                  <a:cs typeface="Tunga" pitchFamily="34" charset="0"/>
                </a:defRPr>
              </a:lvl4pPr>
              <a:lvl5pPr algn="l" rtl="0" eaLnBrk="0" fontAlgn="base" hangingPunct="0">
                <a:spcBef>
                  <a:spcPts val="400"/>
                </a:spcBef>
                <a:spcAft>
                  <a:spcPct val="0"/>
                </a:spcAft>
                <a:defRPr sz="3600">
                  <a:solidFill>
                    <a:schemeClr val="tx2"/>
                  </a:solidFill>
                  <a:latin typeface="Candara" pitchFamily="34" charset="0"/>
                  <a:cs typeface="Tunga" pitchFamily="34" charset="0"/>
                </a:defRPr>
              </a:lvl5pPr>
              <a:lvl6pPr marL="457200" algn="l" rtl="0" fontAlgn="base">
                <a:spcBef>
                  <a:spcPts val="400"/>
                </a:spcBef>
                <a:spcAft>
                  <a:spcPct val="0"/>
                </a:spcAft>
                <a:defRPr sz="3600">
                  <a:solidFill>
                    <a:schemeClr val="tx2"/>
                  </a:solidFill>
                  <a:latin typeface="Candara" pitchFamily="34" charset="0"/>
                  <a:cs typeface="Tunga" pitchFamily="34" charset="0"/>
                </a:defRPr>
              </a:lvl6pPr>
              <a:lvl7pPr marL="914400" algn="l" rtl="0" fontAlgn="base">
                <a:spcBef>
                  <a:spcPts val="400"/>
                </a:spcBef>
                <a:spcAft>
                  <a:spcPct val="0"/>
                </a:spcAft>
                <a:defRPr sz="3600">
                  <a:solidFill>
                    <a:schemeClr val="tx2"/>
                  </a:solidFill>
                  <a:latin typeface="Candara" pitchFamily="34" charset="0"/>
                  <a:cs typeface="Tunga" pitchFamily="34" charset="0"/>
                </a:defRPr>
              </a:lvl7pPr>
              <a:lvl8pPr marL="1371600" algn="l" rtl="0" fontAlgn="base">
                <a:spcBef>
                  <a:spcPts val="400"/>
                </a:spcBef>
                <a:spcAft>
                  <a:spcPct val="0"/>
                </a:spcAft>
                <a:defRPr sz="3600">
                  <a:solidFill>
                    <a:schemeClr val="tx2"/>
                  </a:solidFill>
                  <a:latin typeface="Candara" pitchFamily="34" charset="0"/>
                  <a:cs typeface="Tunga" pitchFamily="34" charset="0"/>
                </a:defRPr>
              </a:lvl8pPr>
              <a:lvl9pPr marL="1828800" algn="l" rtl="0" fontAlgn="base">
                <a:spcBef>
                  <a:spcPts val="400"/>
                </a:spcBef>
                <a:spcAft>
                  <a:spcPct val="0"/>
                </a:spcAft>
                <a:defRPr sz="3600">
                  <a:solidFill>
                    <a:schemeClr val="tx2"/>
                  </a:solidFill>
                  <a:latin typeface="Candara" pitchFamily="34" charset="0"/>
                  <a:cs typeface="Tunga" pitchFamily="34" charset="0"/>
                </a:defRPr>
              </a:lvl9pPr>
            </a:lstStyle>
            <a:p>
              <a:pPr algn="ctr" fontAlgn="auto">
                <a:buClr>
                  <a:schemeClr val="bg1"/>
                </a:buClr>
                <a:defRPr/>
              </a:pPr>
              <a:r>
                <a:rPr lang="en-US" sz="1100" dirty="0">
                  <a:solidFill>
                    <a:schemeClr val="tx1"/>
                  </a:solidFill>
                </a:rPr>
                <a:t>Motion, Emotion and Imagination</a:t>
              </a:r>
              <a:endParaRPr lang="en-GB" sz="1100" dirty="0">
                <a:solidFill>
                  <a:schemeClr val="tx1"/>
                </a:solidFill>
              </a:endParaRPr>
            </a:p>
          </p:txBody>
        </p:sp>
        <p:sp>
          <p:nvSpPr>
            <p:cNvPr id="22" name="Title 5"/>
            <p:cNvSpPr txBox="1">
              <a:spLocks/>
            </p:cNvSpPr>
            <p:nvPr/>
          </p:nvSpPr>
          <p:spPr bwMode="auto">
            <a:xfrm>
              <a:off x="2710723" y="997520"/>
              <a:ext cx="4023303" cy="588329"/>
            </a:xfrm>
            <a:prstGeom prst="rect">
              <a:avLst/>
            </a:prstGeom>
            <a:grpFill/>
            <a:ln>
              <a:noFill/>
            </a:ln>
            <a:extLst/>
          </p:spPr>
          <p:txBody>
            <a:bodyPr anchor="t"/>
            <a:lstStyle>
              <a:defPPr>
                <a:defRPr lang="en-US"/>
              </a:defPPr>
              <a:lvl1pPr algn="ctr" eaLnBrk="1" hangingPunct="1">
                <a:spcBef>
                  <a:spcPts val="400"/>
                </a:spcBef>
                <a:defRPr sz="3200" b="1">
                  <a:solidFill>
                    <a:schemeClr val="bg1"/>
                  </a:solidFill>
                  <a:latin typeface="Agency FB" pitchFamily="34" charset="0"/>
                  <a:cs typeface="Tunga" pitchFamily="34" charset="0"/>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sz="3600" b="0" dirty="0">
                  <a:solidFill>
                    <a:schemeClr val="tx1"/>
                  </a:solidFill>
                </a:rPr>
                <a:t>DIVERTIMENTO</a:t>
              </a:r>
              <a:endParaRPr lang="en-GB" sz="3600" b="0" spc="-300" dirty="0">
                <a:solidFill>
                  <a:schemeClr val="tx1"/>
                </a:solidFill>
              </a:endParaRPr>
            </a:p>
          </p:txBody>
        </p:sp>
      </p:grpSp>
      <p:sp>
        <p:nvSpPr>
          <p:cNvPr id="23" name="Rectangle 22"/>
          <p:cNvSpPr/>
          <p:nvPr/>
        </p:nvSpPr>
        <p:spPr>
          <a:xfrm>
            <a:off x="596157" y="632520"/>
            <a:ext cx="8208912"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VISION</a:t>
            </a:r>
            <a:endParaRPr lang="en-US" sz="4000" dirty="0">
              <a:solidFill>
                <a:schemeClr val="tx1">
                  <a:lumMod val="90000"/>
                  <a:lumOff val="10000"/>
                </a:schemeClr>
              </a:solidFill>
            </a:endParaRPr>
          </a:p>
        </p:txBody>
      </p:sp>
      <p:sp>
        <p:nvSpPr>
          <p:cNvPr id="24" name="Rectangle 23"/>
          <p:cNvSpPr/>
          <p:nvPr/>
        </p:nvSpPr>
        <p:spPr>
          <a:xfrm>
            <a:off x="596157" y="1568624"/>
            <a:ext cx="16514348" cy="584775"/>
          </a:xfrm>
          <a:prstGeom prst="rect">
            <a:avLst/>
          </a:prstGeom>
          <a:solidFill>
            <a:schemeClr val="bg1"/>
          </a:solidFill>
        </p:spPr>
        <p:txBody>
          <a:bodyPr wrap="square">
            <a:spAutoFit/>
          </a:bodyPr>
          <a:lstStyle/>
          <a:p>
            <a:pPr algn="ctr"/>
            <a:r>
              <a:rPr lang="en-US" sz="3200" dirty="0" smtClean="0">
                <a:solidFill>
                  <a:schemeClr val="tx1">
                    <a:lumMod val="90000"/>
                    <a:lumOff val="10000"/>
                  </a:schemeClr>
                </a:solidFill>
              </a:rPr>
              <a:t>Provide a Transmedia Tourism Channel - Open Platform for </a:t>
            </a:r>
            <a:r>
              <a:rPr lang="en-US" sz="3200" dirty="0">
                <a:solidFill>
                  <a:schemeClr val="tx1">
                    <a:lumMod val="90000"/>
                    <a:lumOff val="10000"/>
                  </a:schemeClr>
                </a:solidFill>
              </a:rPr>
              <a:t>creative </a:t>
            </a:r>
            <a:r>
              <a:rPr lang="en-US" sz="3200" dirty="0" smtClean="0">
                <a:solidFill>
                  <a:schemeClr val="tx1">
                    <a:lumMod val="90000"/>
                    <a:lumOff val="10000"/>
                  </a:schemeClr>
                </a:solidFill>
              </a:rPr>
              <a:t>support</a:t>
            </a:r>
            <a:endParaRPr lang="en-US" sz="3200" dirty="0">
              <a:solidFill>
                <a:schemeClr val="tx1">
                  <a:lumMod val="90000"/>
                  <a:lumOff val="10000"/>
                </a:schemeClr>
              </a:solidFill>
            </a:endParaRPr>
          </a:p>
        </p:txBody>
      </p:sp>
      <p:sp>
        <p:nvSpPr>
          <p:cNvPr id="25" name="Rectangle 24"/>
          <p:cNvSpPr/>
          <p:nvPr/>
        </p:nvSpPr>
        <p:spPr>
          <a:xfrm>
            <a:off x="596157" y="2135977"/>
            <a:ext cx="16514348" cy="584775"/>
          </a:xfrm>
          <a:prstGeom prst="rect">
            <a:avLst/>
          </a:prstGeom>
          <a:solidFill>
            <a:schemeClr val="bg1"/>
          </a:solidFill>
        </p:spPr>
        <p:txBody>
          <a:bodyPr wrap="square">
            <a:spAutoFit/>
          </a:bodyPr>
          <a:lstStyle/>
          <a:p>
            <a:pPr algn="ctr"/>
            <a:r>
              <a:rPr lang="en-US" sz="3200" dirty="0" smtClean="0">
                <a:solidFill>
                  <a:schemeClr val="tx1">
                    <a:lumMod val="90000"/>
                    <a:lumOff val="10000"/>
                  </a:schemeClr>
                </a:solidFill>
              </a:rPr>
              <a:t>to give a “voice”  to European Cultural Diversity.</a:t>
            </a:r>
            <a:endParaRPr lang="en-US" sz="3200" dirty="0">
              <a:solidFill>
                <a:schemeClr val="tx1">
                  <a:lumMod val="90000"/>
                  <a:lumOff val="10000"/>
                </a:schemeClr>
              </a:solidFill>
            </a:endParaRP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51766" y="4953000"/>
            <a:ext cx="4511636" cy="2154091"/>
          </a:xfrm>
          <a:prstGeom prst="rect">
            <a:avLst/>
          </a:prstGeom>
          <a:ln>
            <a:solidFill>
              <a:schemeClr val="bg1"/>
            </a:solidFill>
          </a:ln>
        </p:spPr>
      </p:pic>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546736" y="7185248"/>
            <a:ext cx="4516665" cy="2133858"/>
          </a:xfrm>
          <a:prstGeom prst="rect">
            <a:avLst/>
          </a:prstGeom>
          <a:ln>
            <a:solidFill>
              <a:schemeClr val="bg1"/>
            </a:solidFill>
          </a:ln>
        </p:spPr>
      </p:pic>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546736" y="2972030"/>
            <a:ext cx="4516665" cy="1921985"/>
          </a:xfrm>
          <a:prstGeom prst="rect">
            <a:avLst/>
          </a:prstGeom>
          <a:ln>
            <a:solidFill>
              <a:schemeClr val="bg1"/>
            </a:solidFill>
          </a:ln>
        </p:spPr>
      </p:pic>
      <p:pic>
        <p:nvPicPr>
          <p:cNvPr id="6" name="Picture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596157" y="3653877"/>
            <a:ext cx="5760640" cy="4251451"/>
          </a:xfrm>
          <a:prstGeom prst="rect">
            <a:avLst/>
          </a:prstGeom>
          <a:ln>
            <a:solidFill>
              <a:schemeClr val="bg1"/>
            </a:solidFill>
          </a:ln>
        </p:spPr>
      </p:pic>
      <p:grpSp>
        <p:nvGrpSpPr>
          <p:cNvPr id="13" name="Group 12"/>
          <p:cNvGrpSpPr/>
          <p:nvPr/>
        </p:nvGrpSpPr>
        <p:grpSpPr>
          <a:xfrm>
            <a:off x="11253340" y="3318043"/>
            <a:ext cx="5832649" cy="5163349"/>
            <a:chOff x="11253340" y="3318043"/>
            <a:chExt cx="5832649" cy="5163349"/>
          </a:xfrm>
        </p:grpSpPr>
        <p:pic>
          <p:nvPicPr>
            <p:cNvPr id="10" name="Picture 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1253341" y="5478283"/>
              <a:ext cx="5832648" cy="3003109"/>
            </a:xfrm>
            <a:prstGeom prst="rect">
              <a:avLst/>
            </a:prstGeom>
          </p:spPr>
        </p:pic>
        <p:pic>
          <p:nvPicPr>
            <p:cNvPr id="12" name="Picture 11"/>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1253340" y="3318043"/>
              <a:ext cx="5832649" cy="2160240"/>
            </a:xfrm>
            <a:prstGeom prst="rect">
              <a:avLst/>
            </a:prstGeom>
            <a:ln>
              <a:solidFill>
                <a:schemeClr val="bg1"/>
              </a:solidFill>
            </a:ln>
          </p:spPr>
        </p:pic>
        <p:sp>
          <p:nvSpPr>
            <p:cNvPr id="26" name="Rectangle 25"/>
            <p:cNvSpPr/>
            <p:nvPr/>
          </p:nvSpPr>
          <p:spPr>
            <a:xfrm>
              <a:off x="12765509" y="5779602"/>
              <a:ext cx="3528392" cy="261610"/>
            </a:xfrm>
            <a:prstGeom prst="rect">
              <a:avLst/>
            </a:prstGeom>
            <a:solidFill>
              <a:schemeClr val="bg1"/>
            </a:solidFill>
          </p:spPr>
          <p:txBody>
            <a:bodyPr wrap="square">
              <a:spAutoFit/>
            </a:bodyPr>
            <a:lstStyle/>
            <a:p>
              <a:r>
                <a:rPr lang="en-US" sz="1050" b="1" dirty="0" smtClean="0">
                  <a:solidFill>
                    <a:schemeClr val="tx1">
                      <a:lumMod val="90000"/>
                      <a:lumOff val="10000"/>
                    </a:schemeClr>
                  </a:solidFill>
                  <a:latin typeface="Agency FB" pitchFamily="34" charset="0"/>
                </a:rPr>
                <a:t>                 </a:t>
              </a:r>
              <a:endParaRPr lang="en-US" sz="1000" dirty="0">
                <a:solidFill>
                  <a:schemeClr val="tx1">
                    <a:lumMod val="90000"/>
                    <a:lumOff val="10000"/>
                  </a:schemeClr>
                </a:solidFill>
              </a:endParaRPr>
            </a:p>
          </p:txBody>
        </p:sp>
      </p:grpSp>
    </p:spTree>
    <p:extLst>
      <p:ext uri="{BB962C8B-B14F-4D97-AF65-F5344CB8AC3E}">
        <p14:creationId xmlns:p14="http://schemas.microsoft.com/office/powerpoint/2010/main" val="25813629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596157" y="632520"/>
            <a:ext cx="8208912" cy="707886"/>
          </a:xfrm>
          <a:prstGeom prst="rect">
            <a:avLst/>
          </a:prstGeom>
          <a:solidFill>
            <a:srgbClr val="E7C9C5"/>
          </a:solidFill>
        </p:spPr>
        <p:txBody>
          <a:bodyPr wrap="square" anchor="t">
            <a:spAutoFit/>
          </a:bodyPr>
          <a:lstStyle/>
          <a:p>
            <a:r>
              <a:rPr lang="en-GB" sz="4000" b="1" dirty="0" smtClean="0">
                <a:solidFill>
                  <a:schemeClr val="tx1">
                    <a:lumMod val="90000"/>
                    <a:lumOff val="10000"/>
                  </a:schemeClr>
                </a:solidFill>
                <a:latin typeface="Agency FB" pitchFamily="34" charset="0"/>
              </a:rPr>
              <a:t>PHILOSOPHY</a:t>
            </a:r>
          </a:p>
        </p:txBody>
      </p:sp>
      <p:grpSp>
        <p:nvGrpSpPr>
          <p:cNvPr id="3" name="Group 2"/>
          <p:cNvGrpSpPr/>
          <p:nvPr/>
        </p:nvGrpSpPr>
        <p:grpSpPr>
          <a:xfrm>
            <a:off x="8229005" y="3008784"/>
            <a:ext cx="9145016" cy="4582151"/>
            <a:chOff x="596157" y="2720330"/>
            <a:chExt cx="9577064" cy="3887886"/>
          </a:xfrm>
        </p:grpSpPr>
        <p:sp>
          <p:nvSpPr>
            <p:cNvPr id="6" name="Rectangle 5"/>
            <p:cNvSpPr/>
            <p:nvPr/>
          </p:nvSpPr>
          <p:spPr>
            <a:xfrm>
              <a:off x="596157" y="2720330"/>
              <a:ext cx="9577064" cy="1323439"/>
            </a:xfrm>
            <a:prstGeom prst="rect">
              <a:avLst/>
            </a:prstGeom>
            <a:solidFill>
              <a:schemeClr val="bg1"/>
            </a:solidFill>
          </p:spPr>
          <p:txBody>
            <a:bodyPr wrap="square" anchor="t">
              <a:spAutoFit/>
            </a:bodyPr>
            <a:lstStyle/>
            <a:p>
              <a:r>
                <a:rPr lang="en-GB" sz="3200" b="1" dirty="0" smtClean="0">
                  <a:solidFill>
                    <a:schemeClr val="tx1">
                      <a:lumMod val="90000"/>
                      <a:lumOff val="10000"/>
                    </a:schemeClr>
                  </a:solidFill>
                </a:rPr>
                <a:t>We </a:t>
              </a:r>
              <a:r>
                <a:rPr lang="en-GB" sz="3200" b="1" dirty="0">
                  <a:solidFill>
                    <a:schemeClr val="tx1">
                      <a:lumMod val="90000"/>
                      <a:lumOff val="10000"/>
                    </a:schemeClr>
                  </a:solidFill>
                </a:rPr>
                <a:t>link</a:t>
              </a:r>
              <a:r>
                <a:rPr lang="en-GB" sz="2400" b="1" dirty="0">
                  <a:solidFill>
                    <a:schemeClr val="tx1">
                      <a:lumMod val="90000"/>
                      <a:lumOff val="10000"/>
                    </a:schemeClr>
                  </a:solidFill>
                </a:rPr>
                <a:t> locally based cultural organizations through a multiparty assets management team and gather dispersed news in a common platform of content</a:t>
              </a:r>
              <a:r>
                <a:rPr lang="en-GB" sz="2400" b="1" dirty="0" smtClean="0">
                  <a:solidFill>
                    <a:schemeClr val="tx1">
                      <a:lumMod val="90000"/>
                      <a:lumOff val="10000"/>
                    </a:schemeClr>
                  </a:solidFill>
                </a:rPr>
                <a:t>.</a:t>
              </a:r>
            </a:p>
          </p:txBody>
        </p:sp>
        <p:sp>
          <p:nvSpPr>
            <p:cNvPr id="21" name="Rectangle 20"/>
            <p:cNvSpPr/>
            <p:nvPr/>
          </p:nvSpPr>
          <p:spPr>
            <a:xfrm>
              <a:off x="596157" y="4409613"/>
              <a:ext cx="9577064" cy="954107"/>
            </a:xfrm>
            <a:prstGeom prst="rect">
              <a:avLst/>
            </a:prstGeom>
            <a:solidFill>
              <a:schemeClr val="bg1"/>
            </a:solidFill>
          </p:spPr>
          <p:txBody>
            <a:bodyPr wrap="square" anchor="t">
              <a:spAutoFit/>
            </a:bodyPr>
            <a:lstStyle/>
            <a:p>
              <a:pPr algn="just"/>
              <a:r>
                <a:rPr lang="en-GB" sz="3200" b="1" dirty="0" smtClean="0">
                  <a:solidFill>
                    <a:schemeClr val="tx1">
                      <a:lumMod val="90000"/>
                      <a:lumOff val="10000"/>
                    </a:schemeClr>
                  </a:solidFill>
                </a:rPr>
                <a:t>We </a:t>
              </a:r>
              <a:r>
                <a:rPr lang="en-GB" sz="3200" b="1" dirty="0">
                  <a:solidFill>
                    <a:schemeClr val="tx1">
                      <a:lumMod val="90000"/>
                      <a:lumOff val="10000"/>
                    </a:schemeClr>
                  </a:solidFill>
                </a:rPr>
                <a:t>merge</a:t>
              </a:r>
              <a:r>
                <a:rPr lang="en-GB" sz="2400" b="1" dirty="0">
                  <a:solidFill>
                    <a:schemeClr val="tx1">
                      <a:lumMod val="90000"/>
                      <a:lumOff val="10000"/>
                    </a:schemeClr>
                  </a:solidFill>
                </a:rPr>
                <a:t> distinctive cultural networks and dispersed communities assets into a single channel of </a:t>
              </a:r>
              <a:r>
                <a:rPr lang="en-GB" sz="2400" b="1" dirty="0" smtClean="0">
                  <a:solidFill>
                    <a:schemeClr val="tx1">
                      <a:lumMod val="90000"/>
                      <a:lumOff val="10000"/>
                    </a:schemeClr>
                  </a:solidFill>
                </a:rPr>
                <a:t>communication.</a:t>
              </a:r>
              <a:endParaRPr lang="en-GB" sz="2400" b="1" dirty="0">
                <a:solidFill>
                  <a:schemeClr val="tx1">
                    <a:lumMod val="90000"/>
                    <a:lumOff val="10000"/>
                  </a:schemeClr>
                </a:solidFill>
              </a:endParaRPr>
            </a:p>
          </p:txBody>
        </p:sp>
        <p:sp>
          <p:nvSpPr>
            <p:cNvPr id="22" name="Rectangle 21"/>
            <p:cNvSpPr/>
            <p:nvPr/>
          </p:nvSpPr>
          <p:spPr>
            <a:xfrm>
              <a:off x="596157" y="5798671"/>
              <a:ext cx="9577064" cy="809545"/>
            </a:xfrm>
            <a:prstGeom prst="rect">
              <a:avLst/>
            </a:prstGeom>
            <a:solidFill>
              <a:schemeClr val="bg1"/>
            </a:solidFill>
          </p:spPr>
          <p:txBody>
            <a:bodyPr wrap="square" anchor="t">
              <a:spAutoFit/>
            </a:bodyPr>
            <a:lstStyle/>
            <a:p>
              <a:pPr algn="just"/>
              <a:r>
                <a:rPr lang="en-GB" sz="3200" b="1" dirty="0" smtClean="0">
                  <a:solidFill>
                    <a:schemeClr val="tx1">
                      <a:lumMod val="90000"/>
                      <a:lumOff val="10000"/>
                    </a:schemeClr>
                  </a:solidFill>
                </a:rPr>
                <a:t>We create</a:t>
              </a:r>
              <a:r>
                <a:rPr lang="en-GB" sz="2400" b="1" dirty="0" smtClean="0">
                  <a:solidFill>
                    <a:schemeClr val="tx1">
                      <a:lumMod val="90000"/>
                      <a:lumOff val="10000"/>
                    </a:schemeClr>
                  </a:solidFill>
                </a:rPr>
                <a:t> </a:t>
              </a:r>
              <a:r>
                <a:rPr lang="en-GB" sz="2400" b="1" dirty="0">
                  <a:solidFill>
                    <a:schemeClr val="tx1">
                      <a:lumMod val="90000"/>
                      <a:lumOff val="10000"/>
                    </a:schemeClr>
                  </a:solidFill>
                </a:rPr>
                <a:t>a common matrix of activities that </a:t>
              </a:r>
              <a:r>
                <a:rPr lang="en-GB" sz="2400" b="1" dirty="0" smtClean="0">
                  <a:solidFill>
                    <a:schemeClr val="tx1">
                      <a:lumMod val="90000"/>
                      <a:lumOff val="10000"/>
                    </a:schemeClr>
                  </a:solidFill>
                </a:rPr>
                <a:t>allow </a:t>
              </a:r>
              <a:r>
                <a:rPr lang="en-GB" sz="2400" b="1" dirty="0">
                  <a:solidFill>
                    <a:schemeClr val="tx1">
                      <a:lumMod val="90000"/>
                      <a:lumOff val="10000"/>
                    </a:schemeClr>
                  </a:solidFill>
                </a:rPr>
                <a:t>the connection of thousands of audiences with hundreds of activities.</a:t>
              </a:r>
            </a:p>
          </p:txBody>
        </p:sp>
      </p:grpSp>
      <p:graphicFrame>
        <p:nvGraphicFramePr>
          <p:cNvPr id="10" name="Chart 9"/>
          <p:cNvGraphicFramePr/>
          <p:nvPr>
            <p:extLst>
              <p:ext uri="{D42A27DB-BD31-4B8C-83A1-F6EECF244321}">
                <p14:modId xmlns:p14="http://schemas.microsoft.com/office/powerpoint/2010/main" val="3043759881"/>
              </p:ext>
            </p:extLst>
          </p:nvPr>
        </p:nvGraphicFramePr>
        <p:xfrm>
          <a:off x="452141" y="1496616"/>
          <a:ext cx="9054668" cy="70567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17488059"/>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4149" y="0"/>
            <a:ext cx="17085989" cy="9984191"/>
            <a:chOff x="-550045" y="234243"/>
            <a:chExt cx="17085989" cy="9984191"/>
          </a:xfrm>
        </p:grpSpPr>
        <p:sp>
          <p:nvSpPr>
            <p:cNvPr id="27" name="Rectangle 26"/>
            <p:cNvSpPr/>
            <p:nvPr/>
          </p:nvSpPr>
          <p:spPr>
            <a:xfrm>
              <a:off x="-550045" y="6123347"/>
              <a:ext cx="8121500" cy="830997"/>
            </a:xfrm>
            <a:prstGeom prst="rect">
              <a:avLst/>
            </a:prstGeom>
            <a:solidFill>
              <a:schemeClr val="bg1"/>
            </a:solidFill>
          </p:spPr>
          <p:txBody>
            <a:bodyPr wrap="square">
              <a:spAutoFit/>
            </a:bodyPr>
            <a:lstStyle/>
            <a:p>
              <a:pPr algn="just"/>
              <a:r>
                <a:rPr lang="en-US" sz="2400" dirty="0" smtClean="0"/>
                <a:t>By supporting new skill for new jobs and  exploiting new business </a:t>
              </a:r>
              <a:r>
                <a:rPr lang="en-US" sz="2400" dirty="0"/>
                <a:t>opportunities. </a:t>
              </a:r>
            </a:p>
          </p:txBody>
        </p:sp>
        <p:sp>
          <p:nvSpPr>
            <p:cNvPr id="29" name="Rectangle 28"/>
            <p:cNvSpPr/>
            <p:nvPr/>
          </p:nvSpPr>
          <p:spPr>
            <a:xfrm>
              <a:off x="-534642" y="2657597"/>
              <a:ext cx="8121501"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WHY:</a:t>
              </a:r>
            </a:p>
          </p:txBody>
        </p:sp>
        <p:sp>
          <p:nvSpPr>
            <p:cNvPr id="30" name="Rectangle 29"/>
            <p:cNvSpPr/>
            <p:nvPr/>
          </p:nvSpPr>
          <p:spPr>
            <a:xfrm>
              <a:off x="-519559" y="4756119"/>
              <a:ext cx="8121499" cy="523220"/>
            </a:xfrm>
            <a:prstGeom prst="rect">
              <a:avLst/>
            </a:prstGeom>
            <a:solidFill>
              <a:schemeClr val="bg2">
                <a:lumMod val="90000"/>
              </a:schemeClr>
            </a:solidFill>
          </p:spPr>
          <p:txBody>
            <a:bodyPr wrap="square">
              <a:spAutoFit/>
            </a:bodyPr>
            <a:lstStyle/>
            <a:p>
              <a:pPr algn="just"/>
              <a:r>
                <a:rPr lang="en-GB" sz="2800" b="1" dirty="0" smtClean="0">
                  <a:latin typeface="Agency FB" pitchFamily="34" charset="0"/>
                </a:rPr>
                <a:t>HOW:</a:t>
              </a:r>
              <a:endParaRPr lang="en-US" sz="2000" dirty="0" smtClean="0"/>
            </a:p>
          </p:txBody>
        </p:sp>
        <p:sp>
          <p:nvSpPr>
            <p:cNvPr id="31" name="Rectangle 30"/>
            <p:cNvSpPr/>
            <p:nvPr/>
          </p:nvSpPr>
          <p:spPr>
            <a:xfrm>
              <a:off x="-532869" y="3180817"/>
              <a:ext cx="8119728" cy="830997"/>
            </a:xfrm>
            <a:prstGeom prst="rect">
              <a:avLst/>
            </a:prstGeom>
            <a:solidFill>
              <a:schemeClr val="bg1"/>
            </a:solidFill>
          </p:spPr>
          <p:txBody>
            <a:bodyPr wrap="square">
              <a:spAutoFit/>
            </a:bodyPr>
            <a:lstStyle/>
            <a:p>
              <a:pPr algn="just"/>
              <a:r>
                <a:rPr lang="en-GB" sz="2400" dirty="0" smtClean="0"/>
                <a:t>To jointly support </a:t>
              </a:r>
              <a:r>
                <a:rPr lang="en-GB" sz="2400" dirty="0"/>
                <a:t>the development of </a:t>
              </a:r>
              <a:r>
                <a:rPr lang="en-GB" sz="2400" dirty="0" smtClean="0"/>
                <a:t>a COE-driven </a:t>
              </a:r>
              <a:r>
                <a:rPr lang="en-US" sz="2400" dirty="0" smtClean="0"/>
                <a:t>Cultural </a:t>
              </a:r>
              <a:r>
                <a:rPr lang="en-US" sz="2400" dirty="0"/>
                <a:t>Heritage Route </a:t>
              </a:r>
              <a:r>
                <a:rPr lang="en-GB" sz="2400" dirty="0" smtClean="0"/>
                <a:t>that meets visitor needs at heritage places</a:t>
              </a:r>
              <a:endParaRPr lang="en-US" sz="2400" dirty="0"/>
            </a:p>
          </p:txBody>
        </p:sp>
        <p:sp>
          <p:nvSpPr>
            <p:cNvPr id="32" name="Rectangle 31"/>
            <p:cNvSpPr/>
            <p:nvPr/>
          </p:nvSpPr>
          <p:spPr>
            <a:xfrm>
              <a:off x="-534642" y="5279339"/>
              <a:ext cx="8134522" cy="830997"/>
            </a:xfrm>
            <a:prstGeom prst="rect">
              <a:avLst/>
            </a:prstGeom>
            <a:solidFill>
              <a:schemeClr val="bg1"/>
            </a:solidFill>
          </p:spPr>
          <p:txBody>
            <a:bodyPr wrap="square">
              <a:spAutoFit/>
            </a:bodyPr>
            <a:lstStyle/>
            <a:p>
              <a:pPr algn="just"/>
              <a:r>
                <a:rPr lang="en-US" sz="2400" dirty="0" smtClean="0"/>
                <a:t>By ensuring  experience authenticity </a:t>
              </a:r>
              <a:r>
                <a:rPr lang="en-US" sz="2400" dirty="0"/>
                <a:t>and </a:t>
              </a:r>
              <a:r>
                <a:rPr lang="en-US" sz="2400" dirty="0" smtClean="0"/>
                <a:t>service quality for on site and dislocated audiences </a:t>
              </a:r>
            </a:p>
          </p:txBody>
        </p:sp>
        <p:sp>
          <p:nvSpPr>
            <p:cNvPr id="13" name="Rectangle 12"/>
            <p:cNvSpPr/>
            <p:nvPr/>
          </p:nvSpPr>
          <p:spPr>
            <a:xfrm>
              <a:off x="-550045" y="3963107"/>
              <a:ext cx="8132750" cy="461665"/>
            </a:xfrm>
            <a:prstGeom prst="rect">
              <a:avLst/>
            </a:prstGeom>
            <a:solidFill>
              <a:schemeClr val="bg1"/>
            </a:solidFill>
          </p:spPr>
          <p:txBody>
            <a:bodyPr wrap="square">
              <a:spAutoFit/>
            </a:bodyPr>
            <a:lstStyle/>
            <a:p>
              <a:pPr algn="just"/>
              <a:r>
                <a:rPr lang="en-GB" sz="2400" dirty="0" smtClean="0"/>
                <a:t>To </a:t>
              </a:r>
              <a:r>
                <a:rPr lang="en-US" sz="2400" dirty="0" smtClean="0"/>
                <a:t>create the enabling environment for the win-win scenario</a:t>
              </a:r>
              <a:endParaRPr lang="en-US" sz="2400" dirty="0"/>
            </a:p>
          </p:txBody>
        </p:sp>
        <p:pic>
          <p:nvPicPr>
            <p:cNvPr id="14" name="Picture 2" descr="F:\COSME\DIVERTIMENTO\WP5_PILOT PROJECTS\PILOT PROJECTS\Italy\Lagopesole\07_Fifth Encounter_Crown Hall and Backstage\41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78615" y="234243"/>
              <a:ext cx="7457329" cy="9984191"/>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Rectangle 11"/>
          <p:cNvSpPr/>
          <p:nvPr/>
        </p:nvSpPr>
        <p:spPr>
          <a:xfrm>
            <a:off x="452141" y="1176859"/>
            <a:ext cx="8193508" cy="830997"/>
          </a:xfrm>
          <a:prstGeom prst="rect">
            <a:avLst/>
          </a:prstGeom>
          <a:solidFill>
            <a:srgbClr val="FFFF99"/>
          </a:solidFill>
          <a:ln>
            <a:noFill/>
          </a:ln>
        </p:spPr>
        <p:txBody>
          <a:bodyPr wrap="square">
            <a:spAutoFit/>
          </a:bodyPr>
          <a:lstStyle/>
          <a:p>
            <a:pPr algn="just"/>
            <a:r>
              <a:rPr lang="en-US" sz="2400" b="1" dirty="0" smtClean="0"/>
              <a:t>Assist </a:t>
            </a:r>
            <a:r>
              <a:rPr lang="en-GB" sz="2400" b="1" dirty="0" smtClean="0"/>
              <a:t>locally </a:t>
            </a:r>
            <a:r>
              <a:rPr lang="en-GB" sz="2400" b="1" dirty="0"/>
              <a:t>operating </a:t>
            </a:r>
            <a:r>
              <a:rPr lang="en-GB" sz="2400" b="1" dirty="0" smtClean="0"/>
              <a:t>micro-enterprises enter the global tourism market </a:t>
            </a:r>
            <a:endParaRPr lang="en-US" sz="2000" b="1" dirty="0" smtClean="0"/>
          </a:p>
        </p:txBody>
      </p:sp>
      <p:sp>
        <p:nvSpPr>
          <p:cNvPr id="15" name="Rectangle 14"/>
          <p:cNvSpPr/>
          <p:nvPr/>
        </p:nvSpPr>
        <p:spPr>
          <a:xfrm>
            <a:off x="452141" y="341475"/>
            <a:ext cx="8208912" cy="707886"/>
          </a:xfrm>
          <a:prstGeom prst="rect">
            <a:avLst/>
          </a:prstGeom>
          <a:solidFill>
            <a:srgbClr val="E7C9C5"/>
          </a:solidFill>
        </p:spPr>
        <p:txBody>
          <a:bodyPr wrap="square" anchor="t">
            <a:spAutoFit/>
          </a:bodyPr>
          <a:lstStyle/>
          <a:p>
            <a:r>
              <a:rPr lang="en-GB" sz="4000" b="1" dirty="0" smtClean="0">
                <a:solidFill>
                  <a:schemeClr val="tx1">
                    <a:lumMod val="90000"/>
                    <a:lumOff val="10000"/>
                  </a:schemeClr>
                </a:solidFill>
                <a:latin typeface="Agency FB" pitchFamily="34" charset="0"/>
              </a:rPr>
              <a:t>PHILOSOPHY</a:t>
            </a:r>
          </a:p>
        </p:txBody>
      </p:sp>
    </p:spTree>
    <p:extLst>
      <p:ext uri="{BB962C8B-B14F-4D97-AF65-F5344CB8AC3E}">
        <p14:creationId xmlns:p14="http://schemas.microsoft.com/office/powerpoint/2010/main" val="26466462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28076" y="1424608"/>
            <a:ext cx="15673706" cy="461665"/>
          </a:xfrm>
          <a:prstGeom prst="rect">
            <a:avLst/>
          </a:prstGeom>
          <a:solidFill>
            <a:srgbClr val="FFFF99"/>
          </a:solidFill>
        </p:spPr>
        <p:txBody>
          <a:bodyPr wrap="square">
            <a:spAutoFit/>
          </a:bodyPr>
          <a:lstStyle/>
          <a:p>
            <a:pPr algn="just"/>
            <a:r>
              <a:rPr lang="en-GB" sz="2400" dirty="0" smtClean="0">
                <a:solidFill>
                  <a:schemeClr val="tx1">
                    <a:lumMod val="90000"/>
                    <a:lumOff val="10000"/>
                  </a:schemeClr>
                </a:solidFill>
              </a:rPr>
              <a:t>Promote </a:t>
            </a:r>
            <a:r>
              <a:rPr lang="en-GB" sz="2400" dirty="0">
                <a:solidFill>
                  <a:schemeClr val="tx1">
                    <a:lumMod val="90000"/>
                    <a:lumOff val="10000"/>
                  </a:schemeClr>
                </a:solidFill>
              </a:rPr>
              <a:t>a common </a:t>
            </a:r>
            <a:r>
              <a:rPr lang="en-GB" sz="2400" dirty="0" smtClean="0">
                <a:solidFill>
                  <a:schemeClr val="tx1">
                    <a:lumMod val="90000"/>
                    <a:lumOff val="10000"/>
                  </a:schemeClr>
                </a:solidFill>
              </a:rPr>
              <a:t>information channel to generate </a:t>
            </a:r>
            <a:r>
              <a:rPr lang="en-GB" sz="2400" dirty="0">
                <a:solidFill>
                  <a:schemeClr val="tx1">
                    <a:lumMod val="90000"/>
                    <a:lumOff val="10000"/>
                  </a:schemeClr>
                </a:solidFill>
              </a:rPr>
              <a:t>a global gateway to European Cultural Heritage </a:t>
            </a:r>
            <a:r>
              <a:rPr lang="en-GB" sz="2400" dirty="0" smtClean="0">
                <a:solidFill>
                  <a:schemeClr val="tx1">
                    <a:lumMod val="90000"/>
                    <a:lumOff val="10000"/>
                  </a:schemeClr>
                </a:solidFill>
              </a:rPr>
              <a:t>:</a:t>
            </a:r>
            <a:endParaRPr lang="en-US" sz="2400" dirty="0">
              <a:solidFill>
                <a:schemeClr val="tx1">
                  <a:lumMod val="90000"/>
                  <a:lumOff val="10000"/>
                </a:schemeClr>
              </a:solidFill>
            </a:endParaRPr>
          </a:p>
        </p:txBody>
      </p:sp>
      <p:cxnSp>
        <p:nvCxnSpPr>
          <p:cNvPr id="15" name="Straight Connector 14"/>
          <p:cNvCxnSpPr/>
          <p:nvPr/>
        </p:nvCxnSpPr>
        <p:spPr>
          <a:xfrm>
            <a:off x="7487651" y="9421348"/>
            <a:ext cx="4341754" cy="121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8226" y="4565622"/>
            <a:ext cx="4707724" cy="3208196"/>
          </a:xfrm>
          <a:prstGeom prst="rect">
            <a:avLst/>
          </a:prstGeom>
          <a:ln>
            <a:solidFill>
              <a:schemeClr val="tx1"/>
            </a:solidFill>
          </a:ln>
        </p:spPr>
      </p:pic>
      <p:sp>
        <p:nvSpPr>
          <p:cNvPr id="23" name="Rectangle 22"/>
          <p:cNvSpPr/>
          <p:nvPr/>
        </p:nvSpPr>
        <p:spPr>
          <a:xfrm>
            <a:off x="881363" y="617340"/>
            <a:ext cx="8208912"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AIMS AND GOALS</a:t>
            </a:r>
            <a:endParaRPr lang="en-US" sz="4000" dirty="0">
              <a:solidFill>
                <a:schemeClr val="tx1">
                  <a:lumMod val="90000"/>
                  <a:lumOff val="10000"/>
                </a:schemeClr>
              </a:solidFill>
            </a:endParaRPr>
          </a:p>
        </p:txBody>
      </p:sp>
      <p:sp>
        <p:nvSpPr>
          <p:cNvPr id="25" name="Rectangle 24"/>
          <p:cNvSpPr/>
          <p:nvPr/>
        </p:nvSpPr>
        <p:spPr>
          <a:xfrm>
            <a:off x="928075" y="1988285"/>
            <a:ext cx="15673707" cy="523220"/>
          </a:xfrm>
          <a:prstGeom prst="rect">
            <a:avLst/>
          </a:prstGeom>
          <a:solidFill>
            <a:schemeClr val="bg2">
              <a:lumMod val="90000"/>
            </a:schemeClr>
          </a:solidFill>
        </p:spPr>
        <p:txBody>
          <a:bodyPr wrap="square">
            <a:spAutoFit/>
          </a:bodyPr>
          <a:lstStyle/>
          <a:p>
            <a:pPr algn="just"/>
            <a:r>
              <a:rPr lang="en-GB" sz="2800" b="1" dirty="0" smtClean="0">
                <a:solidFill>
                  <a:schemeClr val="tx1">
                    <a:lumMod val="90000"/>
                    <a:lumOff val="10000"/>
                  </a:schemeClr>
                </a:solidFill>
              </a:rPr>
              <a:t>1. </a:t>
            </a:r>
            <a:r>
              <a:rPr lang="en-GB" sz="2400" dirty="0" smtClean="0">
                <a:solidFill>
                  <a:schemeClr val="tx1">
                    <a:lumMod val="90000"/>
                    <a:lumOff val="10000"/>
                  </a:schemeClr>
                </a:solidFill>
              </a:rPr>
              <a:t>enabling communities to jointly promote their distinctive activities</a:t>
            </a:r>
            <a:endParaRPr lang="en-US" sz="2400" dirty="0">
              <a:solidFill>
                <a:schemeClr val="tx1">
                  <a:lumMod val="90000"/>
                  <a:lumOff val="10000"/>
                </a:schemeClr>
              </a:solidFill>
            </a:endParaRPr>
          </a:p>
        </p:txBody>
      </p:sp>
      <p:sp>
        <p:nvSpPr>
          <p:cNvPr id="27" name="Rectangle 26"/>
          <p:cNvSpPr/>
          <p:nvPr/>
        </p:nvSpPr>
        <p:spPr>
          <a:xfrm>
            <a:off x="919056" y="2547119"/>
            <a:ext cx="15673707" cy="523220"/>
          </a:xfrm>
          <a:prstGeom prst="rect">
            <a:avLst/>
          </a:prstGeom>
          <a:solidFill>
            <a:schemeClr val="bg2">
              <a:lumMod val="90000"/>
            </a:schemeClr>
          </a:solidFill>
        </p:spPr>
        <p:txBody>
          <a:bodyPr wrap="square">
            <a:spAutoFit/>
          </a:bodyPr>
          <a:lstStyle/>
          <a:p>
            <a:pPr algn="just"/>
            <a:r>
              <a:rPr lang="en-GB" sz="2800" b="1" dirty="0" smtClean="0">
                <a:solidFill>
                  <a:schemeClr val="tx1">
                    <a:lumMod val="90000"/>
                    <a:lumOff val="10000"/>
                  </a:schemeClr>
                </a:solidFill>
              </a:rPr>
              <a:t>2. </a:t>
            </a:r>
            <a:r>
              <a:rPr lang="en-GB" sz="2400" dirty="0" smtClean="0">
                <a:solidFill>
                  <a:schemeClr val="tx1">
                    <a:lumMod val="90000"/>
                    <a:lumOff val="10000"/>
                  </a:schemeClr>
                </a:solidFill>
              </a:rPr>
              <a:t>providing a cross-promotion and cross-creation information </a:t>
            </a:r>
          </a:p>
        </p:txBody>
      </p:sp>
      <p:sp>
        <p:nvSpPr>
          <p:cNvPr id="28" name="Rectangle 27"/>
          <p:cNvSpPr/>
          <p:nvPr/>
        </p:nvSpPr>
        <p:spPr>
          <a:xfrm>
            <a:off x="928075" y="3080792"/>
            <a:ext cx="15673707" cy="523220"/>
          </a:xfrm>
          <a:prstGeom prst="rect">
            <a:avLst/>
          </a:prstGeom>
          <a:solidFill>
            <a:schemeClr val="bg2">
              <a:lumMod val="90000"/>
            </a:schemeClr>
          </a:solidFill>
        </p:spPr>
        <p:txBody>
          <a:bodyPr wrap="square">
            <a:spAutoFit/>
          </a:bodyPr>
          <a:lstStyle/>
          <a:p>
            <a:pPr algn="just"/>
            <a:r>
              <a:rPr lang="en-GB" sz="2800" b="1" dirty="0" smtClean="0">
                <a:solidFill>
                  <a:schemeClr val="tx1">
                    <a:lumMod val="90000"/>
                    <a:lumOff val="10000"/>
                  </a:schemeClr>
                </a:solidFill>
              </a:rPr>
              <a:t>3. </a:t>
            </a:r>
            <a:r>
              <a:rPr lang="en-GB" sz="2400" dirty="0" smtClean="0">
                <a:solidFill>
                  <a:schemeClr val="tx1">
                    <a:lumMod val="90000"/>
                    <a:lumOff val="10000"/>
                  </a:schemeClr>
                </a:solidFill>
              </a:rPr>
              <a:t>Offering worldwide audiences an access to European destinations </a:t>
            </a:r>
            <a:endParaRPr lang="en-US" sz="2400" dirty="0">
              <a:solidFill>
                <a:schemeClr val="tx1">
                  <a:lumMod val="90000"/>
                  <a:lumOff val="10000"/>
                </a:schemeClr>
              </a:solidFill>
            </a:endParaRPr>
          </a:p>
        </p:txBody>
      </p:sp>
      <p:grpSp>
        <p:nvGrpSpPr>
          <p:cNvPr id="2" name="Group 1"/>
          <p:cNvGrpSpPr/>
          <p:nvPr/>
        </p:nvGrpSpPr>
        <p:grpSpPr>
          <a:xfrm>
            <a:off x="928076" y="3987277"/>
            <a:ext cx="15673706" cy="3786541"/>
            <a:chOff x="928076" y="3987277"/>
            <a:chExt cx="15673706" cy="3780295"/>
          </a:xfrm>
        </p:grpSpPr>
        <p:pic>
          <p:nvPicPr>
            <p:cNvPr id="9" name="Picture 8"/>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1109325" y="4565622"/>
              <a:ext cx="5492457" cy="3201950"/>
            </a:xfrm>
            <a:prstGeom prst="rect">
              <a:avLst/>
            </a:prstGeom>
            <a:ln>
              <a:solidFill>
                <a:schemeClr val="bg1"/>
              </a:solidFill>
            </a:ln>
          </p:spPr>
        </p:pic>
        <p:pic>
          <p:nvPicPr>
            <p:cNvPr id="16" name="Picture 1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780733" y="4565622"/>
              <a:ext cx="5184576" cy="3201950"/>
            </a:xfrm>
            <a:prstGeom prst="rect">
              <a:avLst/>
            </a:prstGeom>
            <a:ln>
              <a:solidFill>
                <a:schemeClr val="bg1"/>
              </a:solidFill>
            </a:ln>
          </p:spPr>
        </p:pic>
        <p:sp>
          <p:nvSpPr>
            <p:cNvPr id="29" name="Rectangle 28"/>
            <p:cNvSpPr/>
            <p:nvPr/>
          </p:nvSpPr>
          <p:spPr>
            <a:xfrm>
              <a:off x="5780733" y="3987277"/>
              <a:ext cx="5184576" cy="461665"/>
            </a:xfrm>
            <a:prstGeom prst="rect">
              <a:avLst/>
            </a:prstGeom>
            <a:solidFill>
              <a:schemeClr val="bg1"/>
            </a:solidFill>
          </p:spPr>
          <p:txBody>
            <a:bodyPr wrap="square">
              <a:spAutoFit/>
            </a:bodyPr>
            <a:lstStyle/>
            <a:p>
              <a:pPr algn="ctr"/>
              <a:r>
                <a:rPr lang="en-GB" sz="2400" dirty="0" smtClean="0">
                  <a:solidFill>
                    <a:schemeClr val="tx1">
                      <a:lumMod val="90000"/>
                      <a:lumOff val="10000"/>
                    </a:schemeClr>
                  </a:solidFill>
                </a:rPr>
                <a:t>Digitalization</a:t>
              </a:r>
              <a:endParaRPr lang="en-US" sz="2400" dirty="0">
                <a:solidFill>
                  <a:schemeClr val="tx1">
                    <a:lumMod val="90000"/>
                    <a:lumOff val="10000"/>
                  </a:schemeClr>
                </a:solidFill>
              </a:endParaRPr>
            </a:p>
          </p:txBody>
        </p:sp>
        <p:sp>
          <p:nvSpPr>
            <p:cNvPr id="30" name="Rectangle 29"/>
            <p:cNvSpPr/>
            <p:nvPr/>
          </p:nvSpPr>
          <p:spPr>
            <a:xfrm>
              <a:off x="928076" y="3987279"/>
              <a:ext cx="4696243" cy="461665"/>
            </a:xfrm>
            <a:prstGeom prst="rect">
              <a:avLst/>
            </a:prstGeom>
            <a:solidFill>
              <a:schemeClr val="bg1"/>
            </a:solidFill>
          </p:spPr>
          <p:txBody>
            <a:bodyPr wrap="square">
              <a:spAutoFit/>
            </a:bodyPr>
            <a:lstStyle/>
            <a:p>
              <a:r>
                <a:rPr lang="en-GB" sz="2400" dirty="0" smtClean="0">
                  <a:solidFill>
                    <a:schemeClr val="tx1">
                      <a:lumMod val="90000"/>
                      <a:lumOff val="10000"/>
                    </a:schemeClr>
                  </a:solidFill>
                </a:rPr>
                <a:t>Creativity</a:t>
              </a:r>
              <a:endParaRPr lang="en-US" sz="2400" dirty="0">
                <a:solidFill>
                  <a:schemeClr val="tx1">
                    <a:lumMod val="90000"/>
                    <a:lumOff val="10000"/>
                  </a:schemeClr>
                </a:solidFill>
              </a:endParaRPr>
            </a:p>
          </p:txBody>
        </p:sp>
        <p:sp>
          <p:nvSpPr>
            <p:cNvPr id="31" name="Rectangle 30"/>
            <p:cNvSpPr/>
            <p:nvPr/>
          </p:nvSpPr>
          <p:spPr>
            <a:xfrm>
              <a:off x="11109325" y="3987279"/>
              <a:ext cx="5483438" cy="461665"/>
            </a:xfrm>
            <a:prstGeom prst="rect">
              <a:avLst/>
            </a:prstGeom>
            <a:solidFill>
              <a:schemeClr val="bg1"/>
            </a:solidFill>
          </p:spPr>
          <p:txBody>
            <a:bodyPr wrap="square">
              <a:spAutoFit/>
            </a:bodyPr>
            <a:lstStyle/>
            <a:p>
              <a:pPr algn="ctr"/>
              <a:r>
                <a:rPr lang="en-GB" sz="2400" dirty="0" smtClean="0">
                  <a:solidFill>
                    <a:schemeClr val="tx1">
                      <a:lumMod val="90000"/>
                      <a:lumOff val="10000"/>
                    </a:schemeClr>
                  </a:solidFill>
                </a:rPr>
                <a:t>Experience Innovation</a:t>
              </a:r>
              <a:endParaRPr lang="en-US" sz="2400" dirty="0">
                <a:solidFill>
                  <a:schemeClr val="tx1">
                    <a:lumMod val="90000"/>
                    <a:lumOff val="10000"/>
                  </a:schemeClr>
                </a:solidFill>
              </a:endParaRPr>
            </a:p>
          </p:txBody>
        </p:sp>
      </p:grpSp>
    </p:spTree>
    <p:extLst>
      <p:ext uri="{BB962C8B-B14F-4D97-AF65-F5344CB8AC3E}">
        <p14:creationId xmlns:p14="http://schemas.microsoft.com/office/powerpoint/2010/main" val="3352023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5" grpId="0"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Affreschi_0000_Layer-16.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606147" y="1"/>
            <a:ext cx="4983898" cy="8913440"/>
          </a:xfrm>
          <a:prstGeom prst="rect">
            <a:avLst/>
          </a:prstGeom>
          <a:ln w="12700">
            <a:miter lim="400000"/>
          </a:ln>
        </p:spPr>
      </p:pic>
      <p:sp>
        <p:nvSpPr>
          <p:cNvPr id="7" name="Rectangle 6"/>
          <p:cNvSpPr/>
          <p:nvPr/>
        </p:nvSpPr>
        <p:spPr>
          <a:xfrm>
            <a:off x="740173" y="1386860"/>
            <a:ext cx="12817424" cy="954107"/>
          </a:xfrm>
          <a:prstGeom prst="rect">
            <a:avLst/>
          </a:prstGeom>
          <a:solidFill>
            <a:srgbClr val="FFFF99"/>
          </a:solidFill>
        </p:spPr>
        <p:txBody>
          <a:bodyPr wrap="square">
            <a:spAutoFit/>
          </a:bodyPr>
          <a:lstStyle/>
          <a:p>
            <a:pPr algn="ctr"/>
            <a:r>
              <a:rPr lang="en-GB" sz="2800" dirty="0" smtClean="0">
                <a:solidFill>
                  <a:schemeClr val="tx1">
                    <a:lumMod val="90000"/>
                    <a:lumOff val="10000"/>
                  </a:schemeClr>
                </a:solidFill>
              </a:rPr>
              <a:t>Create an </a:t>
            </a:r>
            <a:r>
              <a:rPr lang="en-GB" sz="2800" dirty="0">
                <a:solidFill>
                  <a:schemeClr val="tx1">
                    <a:lumMod val="90000"/>
                    <a:lumOff val="10000"/>
                  </a:schemeClr>
                </a:solidFill>
              </a:rPr>
              <a:t>alternative </a:t>
            </a:r>
            <a:r>
              <a:rPr lang="en-GB" sz="2800" dirty="0" smtClean="0">
                <a:solidFill>
                  <a:schemeClr val="tx1">
                    <a:lumMod val="90000"/>
                    <a:lumOff val="10000"/>
                  </a:schemeClr>
                </a:solidFill>
              </a:rPr>
              <a:t>production and communication platform and generate </a:t>
            </a:r>
            <a:br>
              <a:rPr lang="en-GB" sz="2800" dirty="0" smtClean="0">
                <a:solidFill>
                  <a:schemeClr val="tx1">
                    <a:lumMod val="90000"/>
                    <a:lumOff val="10000"/>
                  </a:schemeClr>
                </a:solidFill>
              </a:rPr>
            </a:br>
            <a:r>
              <a:rPr lang="en-GB" sz="2800" b="1" i="1" dirty="0" smtClean="0">
                <a:solidFill>
                  <a:schemeClr val="tx1">
                    <a:lumMod val="90000"/>
                    <a:lumOff val="10000"/>
                  </a:schemeClr>
                </a:solidFill>
              </a:rPr>
              <a:t>a </a:t>
            </a:r>
            <a:r>
              <a:rPr lang="en-GB" sz="2800" b="1" i="1" dirty="0">
                <a:solidFill>
                  <a:schemeClr val="tx1">
                    <a:lumMod val="90000"/>
                    <a:lumOff val="10000"/>
                  </a:schemeClr>
                </a:solidFill>
              </a:rPr>
              <a:t>common European cultural heritage </a:t>
            </a:r>
            <a:r>
              <a:rPr lang="en-GB" sz="2800" b="1" i="1" dirty="0" smtClean="0">
                <a:solidFill>
                  <a:schemeClr val="tx1">
                    <a:lumMod val="90000"/>
                    <a:lumOff val="10000"/>
                  </a:schemeClr>
                </a:solidFill>
              </a:rPr>
              <a:t>experience channel: </a:t>
            </a:r>
            <a:endParaRPr lang="en-US" sz="2800" b="1" i="1" dirty="0">
              <a:solidFill>
                <a:schemeClr val="tx1">
                  <a:lumMod val="90000"/>
                  <a:lumOff val="10000"/>
                </a:schemeClr>
              </a:solidFill>
            </a:endParaRPr>
          </a:p>
        </p:txBody>
      </p:sp>
      <p:sp>
        <p:nvSpPr>
          <p:cNvPr id="17" name="Rectangle 16"/>
          <p:cNvSpPr/>
          <p:nvPr/>
        </p:nvSpPr>
        <p:spPr>
          <a:xfrm>
            <a:off x="714725" y="4160912"/>
            <a:ext cx="12817424" cy="954107"/>
          </a:xfrm>
          <a:prstGeom prst="rect">
            <a:avLst/>
          </a:prstGeom>
          <a:solidFill>
            <a:schemeClr val="bg1"/>
          </a:solidFill>
        </p:spPr>
        <p:txBody>
          <a:bodyPr wrap="square">
            <a:spAutoFit/>
          </a:bodyPr>
          <a:lstStyle/>
          <a:p>
            <a:r>
              <a:rPr lang="en-GB" sz="2800" dirty="0" smtClean="0">
                <a:solidFill>
                  <a:schemeClr val="tx1">
                    <a:lumMod val="90000"/>
                    <a:lumOff val="10000"/>
                  </a:schemeClr>
                </a:solidFill>
              </a:rPr>
              <a:t>Provide exclusive, rare and original content for a new grand narrative for Europe through:</a:t>
            </a:r>
            <a:endParaRPr lang="en-GB" sz="2800" dirty="0">
              <a:solidFill>
                <a:schemeClr val="tx1">
                  <a:lumMod val="90000"/>
                  <a:lumOff val="10000"/>
                </a:schemeClr>
              </a:solidFill>
            </a:endParaRPr>
          </a:p>
        </p:txBody>
      </p:sp>
      <p:sp>
        <p:nvSpPr>
          <p:cNvPr id="20" name="Rectangle 19"/>
          <p:cNvSpPr/>
          <p:nvPr/>
        </p:nvSpPr>
        <p:spPr>
          <a:xfrm>
            <a:off x="765574" y="3421668"/>
            <a:ext cx="12817424" cy="523220"/>
          </a:xfrm>
          <a:prstGeom prst="rect">
            <a:avLst/>
          </a:prstGeom>
          <a:solidFill>
            <a:schemeClr val="bg1"/>
          </a:solidFill>
        </p:spPr>
        <p:txBody>
          <a:bodyPr wrap="square">
            <a:spAutoFit/>
          </a:bodyPr>
          <a:lstStyle/>
          <a:p>
            <a:r>
              <a:rPr lang="en-GB" sz="2400" dirty="0" smtClean="0">
                <a:solidFill>
                  <a:schemeClr val="tx1">
                    <a:lumMod val="90000"/>
                    <a:lumOff val="10000"/>
                  </a:schemeClr>
                </a:solidFill>
              </a:rPr>
              <a:t> </a:t>
            </a:r>
            <a:r>
              <a:rPr lang="en-GB" sz="2800" dirty="0" smtClean="0">
                <a:solidFill>
                  <a:schemeClr val="tx1">
                    <a:lumMod val="90000"/>
                    <a:lumOff val="10000"/>
                  </a:schemeClr>
                </a:solidFill>
              </a:rPr>
              <a:t>Access complementary partners from the </a:t>
            </a:r>
            <a:r>
              <a:rPr lang="en-GB" sz="2800" dirty="0">
                <a:solidFill>
                  <a:schemeClr val="tx1">
                    <a:lumMod val="90000"/>
                    <a:lumOff val="10000"/>
                  </a:schemeClr>
                </a:solidFill>
              </a:rPr>
              <a:t>c</a:t>
            </a:r>
            <a:r>
              <a:rPr lang="en-GB" sz="2800" dirty="0" smtClean="0">
                <a:solidFill>
                  <a:schemeClr val="tx1">
                    <a:lumMod val="90000"/>
                    <a:lumOff val="10000"/>
                  </a:schemeClr>
                </a:solidFill>
              </a:rPr>
              <a:t>ultural  and tourism  </a:t>
            </a:r>
            <a:r>
              <a:rPr lang="en-GB" sz="2800" dirty="0">
                <a:solidFill>
                  <a:schemeClr val="tx1">
                    <a:lumMod val="90000"/>
                    <a:lumOff val="10000"/>
                  </a:schemeClr>
                </a:solidFill>
              </a:rPr>
              <a:t>ecosystem</a:t>
            </a:r>
          </a:p>
        </p:txBody>
      </p:sp>
      <p:sp>
        <p:nvSpPr>
          <p:cNvPr id="24" name="Rectangle 23"/>
          <p:cNvSpPr/>
          <p:nvPr/>
        </p:nvSpPr>
        <p:spPr>
          <a:xfrm>
            <a:off x="740173" y="365126"/>
            <a:ext cx="8280920" cy="707886"/>
          </a:xfrm>
          <a:prstGeom prst="rect">
            <a:avLst/>
          </a:prstGeom>
          <a:solidFill>
            <a:srgbClr val="E7C9C5"/>
          </a:solidFill>
        </p:spPr>
        <p:txBody>
          <a:bodyPr wrap="square">
            <a:spAutoFit/>
          </a:bodyPr>
          <a:lstStyle/>
          <a:p>
            <a:r>
              <a:rPr lang="en-US" sz="4000" b="1" dirty="0" smtClean="0">
                <a:solidFill>
                  <a:schemeClr val="tx1">
                    <a:lumMod val="90000"/>
                    <a:lumOff val="10000"/>
                  </a:schemeClr>
                </a:solidFill>
                <a:latin typeface="Agency FB" pitchFamily="34" charset="0"/>
              </a:rPr>
              <a:t>OBJECTIVE</a:t>
            </a:r>
            <a:endParaRPr lang="en-US" sz="4000" dirty="0">
              <a:solidFill>
                <a:schemeClr val="tx1">
                  <a:lumMod val="90000"/>
                  <a:lumOff val="10000"/>
                </a:schemeClr>
              </a:solidFill>
            </a:endParaRPr>
          </a:p>
        </p:txBody>
      </p:sp>
      <p:sp>
        <p:nvSpPr>
          <p:cNvPr id="27" name="Rectangle 26"/>
          <p:cNvSpPr/>
          <p:nvPr/>
        </p:nvSpPr>
        <p:spPr>
          <a:xfrm>
            <a:off x="684836" y="5304788"/>
            <a:ext cx="12817424" cy="523220"/>
          </a:xfrm>
          <a:prstGeom prst="rect">
            <a:avLst/>
          </a:prstGeom>
          <a:solidFill>
            <a:schemeClr val="bg2">
              <a:lumMod val="90000"/>
            </a:schemeClr>
          </a:solidFill>
        </p:spPr>
        <p:txBody>
          <a:bodyPr wrap="square">
            <a:spAutoFit/>
          </a:bodyPr>
          <a:lstStyle/>
          <a:p>
            <a:pPr marL="342900" indent="-342900">
              <a:buFont typeface="Arial" panose="020B0604020202020204" pitchFamily="34" charset="0"/>
              <a:buChar char="•"/>
            </a:pPr>
            <a:r>
              <a:rPr lang="en-GB" sz="2800" dirty="0" smtClean="0">
                <a:solidFill>
                  <a:schemeClr val="tx1">
                    <a:lumMod val="90000"/>
                    <a:lumOff val="10000"/>
                  </a:schemeClr>
                </a:solidFill>
              </a:rPr>
              <a:t>Heritage narratives , i-books, games </a:t>
            </a:r>
            <a:r>
              <a:rPr lang="en-GB" sz="2800" dirty="0">
                <a:solidFill>
                  <a:schemeClr val="tx1">
                    <a:lumMod val="90000"/>
                    <a:lumOff val="10000"/>
                  </a:schemeClr>
                </a:solidFill>
              </a:rPr>
              <a:t>of roles</a:t>
            </a:r>
            <a:r>
              <a:rPr lang="en-GB" sz="2800" dirty="0" smtClean="0">
                <a:solidFill>
                  <a:schemeClr val="tx1">
                    <a:lumMod val="90000"/>
                    <a:lumOff val="10000"/>
                  </a:schemeClr>
                </a:solidFill>
              </a:rPr>
              <a:t>, accessibility of services in real time</a:t>
            </a:r>
            <a:endParaRPr lang="en-GB" sz="2800" dirty="0">
              <a:solidFill>
                <a:schemeClr val="tx1">
                  <a:lumMod val="90000"/>
                  <a:lumOff val="10000"/>
                </a:schemeClr>
              </a:solidFill>
            </a:endParaRPr>
          </a:p>
        </p:txBody>
      </p:sp>
      <p:sp>
        <p:nvSpPr>
          <p:cNvPr id="29" name="Rectangle 28"/>
          <p:cNvSpPr/>
          <p:nvPr/>
        </p:nvSpPr>
        <p:spPr>
          <a:xfrm>
            <a:off x="708251" y="5924237"/>
            <a:ext cx="12817424" cy="523220"/>
          </a:xfrm>
          <a:prstGeom prst="rect">
            <a:avLst/>
          </a:prstGeom>
          <a:solidFill>
            <a:schemeClr val="bg2">
              <a:lumMod val="90000"/>
            </a:schemeClr>
          </a:solidFill>
        </p:spPr>
        <p:txBody>
          <a:bodyPr wrap="square">
            <a:spAutoFit/>
          </a:bodyPr>
          <a:lstStyle/>
          <a:p>
            <a:pPr marL="342900" indent="-342900">
              <a:buFont typeface="Arial" panose="020B0604020202020204" pitchFamily="34" charset="0"/>
              <a:buChar char="•"/>
            </a:pPr>
            <a:r>
              <a:rPr lang="en-GB" sz="2800" dirty="0" smtClean="0">
                <a:solidFill>
                  <a:schemeClr val="tx1">
                    <a:lumMod val="90000"/>
                    <a:lumOff val="10000"/>
                  </a:schemeClr>
                </a:solidFill>
              </a:rPr>
              <a:t>New Visual Languages and Semiotic Codes</a:t>
            </a:r>
            <a:endParaRPr lang="en-GB" sz="2800" dirty="0">
              <a:solidFill>
                <a:schemeClr val="tx1">
                  <a:lumMod val="90000"/>
                  <a:lumOff val="10000"/>
                </a:schemeClr>
              </a:solidFill>
            </a:endParaRPr>
          </a:p>
        </p:txBody>
      </p:sp>
      <p:sp>
        <p:nvSpPr>
          <p:cNvPr id="30" name="Rectangle 29"/>
          <p:cNvSpPr/>
          <p:nvPr/>
        </p:nvSpPr>
        <p:spPr>
          <a:xfrm>
            <a:off x="740173" y="6667827"/>
            <a:ext cx="12817424" cy="523220"/>
          </a:xfrm>
          <a:prstGeom prst="rect">
            <a:avLst/>
          </a:prstGeom>
          <a:solidFill>
            <a:schemeClr val="bg2">
              <a:lumMod val="90000"/>
            </a:schemeClr>
          </a:solidFill>
        </p:spPr>
        <p:txBody>
          <a:bodyPr wrap="square">
            <a:spAutoFit/>
          </a:bodyPr>
          <a:lstStyle/>
          <a:p>
            <a:pPr marL="342900" indent="-342900">
              <a:buFont typeface="Arial" panose="020B0604020202020204" pitchFamily="34" charset="0"/>
              <a:buChar char="•"/>
            </a:pPr>
            <a:r>
              <a:rPr lang="en-GB" sz="2800" dirty="0" smtClean="0">
                <a:solidFill>
                  <a:schemeClr val="tx1">
                    <a:lumMod val="90000"/>
                    <a:lumOff val="10000"/>
                  </a:schemeClr>
                </a:solidFill>
              </a:rPr>
              <a:t>Innovative </a:t>
            </a:r>
            <a:r>
              <a:rPr lang="en-GB" sz="2800" dirty="0">
                <a:solidFill>
                  <a:schemeClr val="tx1">
                    <a:lumMod val="90000"/>
                    <a:lumOff val="10000"/>
                  </a:schemeClr>
                </a:solidFill>
              </a:rPr>
              <a:t>activities, happenings and live </a:t>
            </a:r>
            <a:r>
              <a:rPr lang="en-GB" sz="2800" dirty="0" smtClean="0">
                <a:solidFill>
                  <a:schemeClr val="tx1">
                    <a:lumMod val="90000"/>
                    <a:lumOff val="10000"/>
                  </a:schemeClr>
                </a:solidFill>
              </a:rPr>
              <a:t>events, collaborative culture</a:t>
            </a:r>
            <a:endParaRPr lang="en-GB" sz="2800" dirty="0">
              <a:solidFill>
                <a:schemeClr val="tx1">
                  <a:lumMod val="90000"/>
                  <a:lumOff val="10000"/>
                </a:schemeClr>
              </a:solidFill>
            </a:endParaRPr>
          </a:p>
        </p:txBody>
      </p:sp>
      <p:sp>
        <p:nvSpPr>
          <p:cNvPr id="31" name="Rectangle 30"/>
          <p:cNvSpPr/>
          <p:nvPr/>
        </p:nvSpPr>
        <p:spPr>
          <a:xfrm>
            <a:off x="733948" y="2701588"/>
            <a:ext cx="12817424" cy="523220"/>
          </a:xfrm>
          <a:prstGeom prst="rect">
            <a:avLst/>
          </a:prstGeom>
          <a:solidFill>
            <a:schemeClr val="bg1"/>
          </a:solidFill>
        </p:spPr>
        <p:txBody>
          <a:bodyPr wrap="square">
            <a:spAutoFit/>
          </a:bodyPr>
          <a:lstStyle/>
          <a:p>
            <a:r>
              <a:rPr lang="en-GB" sz="2800" dirty="0" smtClean="0">
                <a:solidFill>
                  <a:schemeClr val="tx1">
                    <a:lumMod val="90000"/>
                    <a:lumOff val="10000"/>
                  </a:schemeClr>
                </a:solidFill>
              </a:rPr>
              <a:t>Support  extroversion with attractive </a:t>
            </a:r>
            <a:r>
              <a:rPr lang="en-GB" sz="2800" dirty="0">
                <a:solidFill>
                  <a:schemeClr val="tx1">
                    <a:lumMod val="90000"/>
                    <a:lumOff val="10000"/>
                  </a:schemeClr>
                </a:solidFill>
              </a:rPr>
              <a:t>and smart </a:t>
            </a:r>
            <a:r>
              <a:rPr lang="en-GB" sz="2800" dirty="0" smtClean="0">
                <a:solidFill>
                  <a:schemeClr val="tx1">
                    <a:lumMod val="90000"/>
                    <a:lumOff val="10000"/>
                  </a:schemeClr>
                </a:solidFill>
              </a:rPr>
              <a:t>tools </a:t>
            </a:r>
            <a:r>
              <a:rPr lang="en-GB" sz="2800" dirty="0">
                <a:solidFill>
                  <a:schemeClr val="tx1">
                    <a:lumMod val="90000"/>
                    <a:lumOff val="10000"/>
                  </a:schemeClr>
                </a:solidFill>
              </a:rPr>
              <a:t>to reach global </a:t>
            </a:r>
            <a:r>
              <a:rPr lang="en-GB" sz="2800" dirty="0" smtClean="0">
                <a:solidFill>
                  <a:schemeClr val="tx1">
                    <a:lumMod val="90000"/>
                    <a:lumOff val="10000"/>
                  </a:schemeClr>
                </a:solidFill>
              </a:rPr>
              <a:t>audiences </a:t>
            </a:r>
            <a:endParaRPr lang="en-US" sz="2800" dirty="0">
              <a:solidFill>
                <a:schemeClr val="tx1">
                  <a:lumMod val="90000"/>
                  <a:lumOff val="10000"/>
                </a:schemeClr>
              </a:solidFill>
            </a:endParaRPr>
          </a:p>
        </p:txBody>
      </p:sp>
      <p:sp>
        <p:nvSpPr>
          <p:cNvPr id="32" name="Rectangle 31"/>
          <p:cNvSpPr/>
          <p:nvPr/>
        </p:nvSpPr>
        <p:spPr>
          <a:xfrm>
            <a:off x="907674" y="7376040"/>
            <a:ext cx="11658961" cy="707886"/>
          </a:xfrm>
          <a:prstGeom prst="rect">
            <a:avLst/>
          </a:prstGeom>
          <a:noFill/>
        </p:spPr>
        <p:txBody>
          <a:bodyPr wrap="none" anchor="ctr">
            <a:spAutoFit/>
          </a:bodyPr>
          <a:lstStyle/>
          <a:p>
            <a:r>
              <a:rPr lang="en-GB" sz="4000" b="1" dirty="0" smtClean="0">
                <a:solidFill>
                  <a:schemeClr val="bg1"/>
                </a:solidFill>
                <a:latin typeface="Agency FB" pitchFamily="34" charset="0"/>
              </a:rPr>
              <a:t>… to connect </a:t>
            </a:r>
            <a:r>
              <a:rPr lang="en-GB" sz="4000" b="1" dirty="0">
                <a:solidFill>
                  <a:schemeClr val="bg1"/>
                </a:solidFill>
                <a:latin typeface="Agency FB" pitchFamily="34" charset="0"/>
              </a:rPr>
              <a:t>European regional destinations </a:t>
            </a:r>
            <a:r>
              <a:rPr lang="en-GB" sz="4000" b="1" dirty="0" smtClean="0">
                <a:solidFill>
                  <a:schemeClr val="bg1"/>
                </a:solidFill>
                <a:latin typeface="Agency FB" pitchFamily="34" charset="0"/>
              </a:rPr>
              <a:t>with global </a:t>
            </a:r>
            <a:r>
              <a:rPr lang="en-GB" sz="4000" b="1" dirty="0">
                <a:solidFill>
                  <a:schemeClr val="bg1"/>
                </a:solidFill>
                <a:latin typeface="Agency FB" pitchFamily="34" charset="0"/>
              </a:rPr>
              <a:t>audiences</a:t>
            </a:r>
          </a:p>
        </p:txBody>
      </p:sp>
    </p:spTree>
    <p:extLst>
      <p:ext uri="{BB962C8B-B14F-4D97-AF65-F5344CB8AC3E}">
        <p14:creationId xmlns:p14="http://schemas.microsoft.com/office/powerpoint/2010/main" val="31296233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20" grpId="0" animBg="1"/>
      <p:bldP spid="27" grpId="0" animBg="1"/>
      <p:bldP spid="29" grpId="0" animBg="1"/>
      <p:bldP spid="30" grpId="0" animBg="1"/>
      <p:bldP spid="31" grpId="0" animBg="1"/>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id:6419B932-65E8-4A24-8BA5-1AC60690ECA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0" y="1"/>
            <a:ext cx="17610138" cy="9905999"/>
          </a:xfrm>
          <a:prstGeom prst="rect">
            <a:avLst/>
          </a:prstGeom>
          <a:noFill/>
          <a:ln>
            <a:noFill/>
          </a:ln>
        </p:spPr>
      </p:pic>
      <p:sp>
        <p:nvSpPr>
          <p:cNvPr id="4" name="Rectangle 3"/>
          <p:cNvSpPr/>
          <p:nvPr/>
        </p:nvSpPr>
        <p:spPr>
          <a:xfrm>
            <a:off x="596157" y="632520"/>
            <a:ext cx="8208912" cy="830997"/>
          </a:xfrm>
          <a:prstGeom prst="rect">
            <a:avLst/>
          </a:prstGeom>
          <a:solidFill>
            <a:srgbClr val="E7C9C5"/>
          </a:solidFill>
        </p:spPr>
        <p:txBody>
          <a:bodyPr wrap="square">
            <a:spAutoFit/>
          </a:bodyPr>
          <a:lstStyle/>
          <a:p>
            <a:r>
              <a:rPr lang="en-GB" sz="4800" b="1" cap="all" dirty="0" smtClean="0">
                <a:solidFill>
                  <a:schemeClr val="tx1">
                    <a:lumMod val="90000"/>
                    <a:lumOff val="10000"/>
                  </a:schemeClr>
                </a:solidFill>
                <a:latin typeface="Agency FB" pitchFamily="34" charset="0"/>
              </a:rPr>
              <a:t>Mission </a:t>
            </a:r>
            <a:endParaRPr lang="en-GB" sz="4800" cap="all" dirty="0">
              <a:solidFill>
                <a:schemeClr val="tx1">
                  <a:lumMod val="90000"/>
                  <a:lumOff val="10000"/>
                </a:schemeClr>
              </a:solidFill>
            </a:endParaRPr>
          </a:p>
        </p:txBody>
      </p:sp>
      <p:sp>
        <p:nvSpPr>
          <p:cNvPr id="5" name="Rectangle 4"/>
          <p:cNvSpPr/>
          <p:nvPr/>
        </p:nvSpPr>
        <p:spPr>
          <a:xfrm>
            <a:off x="4700613" y="6095206"/>
            <a:ext cx="8677447" cy="2308324"/>
          </a:xfrm>
          <a:prstGeom prst="rect">
            <a:avLst/>
          </a:prstGeom>
          <a:noFill/>
        </p:spPr>
        <p:txBody>
          <a:bodyPr wrap="square">
            <a:spAutoFit/>
          </a:bodyPr>
          <a:lstStyle/>
          <a:p>
            <a:pPr algn="ctr"/>
            <a:r>
              <a:rPr lang="en-GB" sz="4800" b="1" dirty="0" smtClean="0">
                <a:solidFill>
                  <a:schemeClr val="bg1"/>
                </a:solidFill>
              </a:rPr>
              <a:t>Design and delivery </a:t>
            </a:r>
          </a:p>
          <a:p>
            <a:pPr algn="ctr"/>
            <a:r>
              <a:rPr lang="en-GB" sz="4800" b="1" dirty="0" smtClean="0">
                <a:solidFill>
                  <a:schemeClr val="bg1"/>
                </a:solidFill>
              </a:rPr>
              <a:t>of quality experiences </a:t>
            </a:r>
          </a:p>
          <a:p>
            <a:pPr algn="ctr"/>
            <a:r>
              <a:rPr lang="en-GB" sz="4800" b="1" dirty="0" smtClean="0">
                <a:solidFill>
                  <a:schemeClr val="bg1"/>
                </a:solidFill>
              </a:rPr>
              <a:t>at heritage places</a:t>
            </a:r>
            <a:endParaRPr lang="en-GB" sz="4800" b="1" dirty="0">
              <a:solidFill>
                <a:schemeClr val="bg1"/>
              </a:solidFill>
            </a:endParaRPr>
          </a:p>
        </p:txBody>
      </p:sp>
    </p:spTree>
    <p:extLst>
      <p:ext uri="{BB962C8B-B14F-4D97-AF65-F5344CB8AC3E}">
        <p14:creationId xmlns:p14="http://schemas.microsoft.com/office/powerpoint/2010/main" val="241420071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Custom 1">
      <a:dk1>
        <a:srgbClr val="2E2224"/>
      </a:dk1>
      <a:lt1>
        <a:srgbClr val="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SOHO">
      <a:maj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Infusion.thmx</Template>
  <TotalTime>0</TotalTime>
  <Words>1473</Words>
  <Application>Microsoft Office PowerPoint</Application>
  <PresentationFormat>Custom</PresentationFormat>
  <Paragraphs>340</Paragraphs>
  <Slides>25</Slides>
  <Notes>15</Notes>
  <HiddenSlides>0</HiddenSlides>
  <MMClips>3</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Soho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Euricca Approach</dc:title>
  <dc:subject>Overview</dc:subject>
  <dc:creator/>
  <cp:lastModifiedBy/>
  <cp:revision>1</cp:revision>
  <dcterms:created xsi:type="dcterms:W3CDTF">2010-02-01T21:08:06Z</dcterms:created>
  <dcterms:modified xsi:type="dcterms:W3CDTF">2017-03-05T12:15:34Z</dcterms:modified>
</cp:coreProperties>
</file>