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avi" ContentType="video/avi"/>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113" r:id="rId1"/>
  </p:sldMasterIdLst>
  <p:notesMasterIdLst>
    <p:notesMasterId r:id="rId31"/>
  </p:notesMasterIdLst>
  <p:sldIdLst>
    <p:sldId id="839" r:id="rId2"/>
    <p:sldId id="861" r:id="rId3"/>
    <p:sldId id="819" r:id="rId4"/>
    <p:sldId id="863" r:id="rId5"/>
    <p:sldId id="847" r:id="rId6"/>
    <p:sldId id="844" r:id="rId7"/>
    <p:sldId id="827" r:id="rId8"/>
    <p:sldId id="840" r:id="rId9"/>
    <p:sldId id="856" r:id="rId10"/>
    <p:sldId id="823" r:id="rId11"/>
    <p:sldId id="864" r:id="rId12"/>
    <p:sldId id="838" r:id="rId13"/>
    <p:sldId id="841" r:id="rId14"/>
    <p:sldId id="843" r:id="rId15"/>
    <p:sldId id="834" r:id="rId16"/>
    <p:sldId id="848" r:id="rId17"/>
    <p:sldId id="849" r:id="rId18"/>
    <p:sldId id="850" r:id="rId19"/>
    <p:sldId id="851" r:id="rId20"/>
    <p:sldId id="852" r:id="rId21"/>
    <p:sldId id="835" r:id="rId22"/>
    <p:sldId id="853" r:id="rId23"/>
    <p:sldId id="854" r:id="rId24"/>
    <p:sldId id="832" r:id="rId25"/>
    <p:sldId id="855" r:id="rId26"/>
    <p:sldId id="862" r:id="rId27"/>
    <p:sldId id="859" r:id="rId28"/>
    <p:sldId id="860" r:id="rId29"/>
    <p:sldId id="817" r:id="rId30"/>
  </p:sldIdLst>
  <p:sldSz cx="17610138" cy="9906000"/>
  <p:notesSz cx="6858000" cy="9144000"/>
  <p:defaultTextStyle>
    <a:defPPr>
      <a:defRPr lang="en-US"/>
    </a:defPPr>
    <a:lvl1pPr algn="l" rtl="0" fontAlgn="base">
      <a:spcBef>
        <a:spcPct val="0"/>
      </a:spcBef>
      <a:spcAft>
        <a:spcPct val="0"/>
      </a:spcAft>
      <a:defRPr kern="1200">
        <a:solidFill>
          <a:schemeClr val="tx1"/>
        </a:solidFill>
        <a:latin typeface="Candara" pitchFamily="34" charset="0"/>
        <a:ea typeface="+mn-ea"/>
        <a:cs typeface="Arial" charset="0"/>
      </a:defRPr>
    </a:lvl1pPr>
    <a:lvl2pPr marL="457200" algn="l" rtl="0" fontAlgn="base">
      <a:spcBef>
        <a:spcPct val="0"/>
      </a:spcBef>
      <a:spcAft>
        <a:spcPct val="0"/>
      </a:spcAft>
      <a:defRPr kern="1200">
        <a:solidFill>
          <a:schemeClr val="tx1"/>
        </a:solidFill>
        <a:latin typeface="Candara" pitchFamily="34" charset="0"/>
        <a:ea typeface="+mn-ea"/>
        <a:cs typeface="Arial" charset="0"/>
      </a:defRPr>
    </a:lvl2pPr>
    <a:lvl3pPr marL="914400" algn="l" rtl="0" fontAlgn="base">
      <a:spcBef>
        <a:spcPct val="0"/>
      </a:spcBef>
      <a:spcAft>
        <a:spcPct val="0"/>
      </a:spcAft>
      <a:defRPr kern="1200">
        <a:solidFill>
          <a:schemeClr val="tx1"/>
        </a:solidFill>
        <a:latin typeface="Candara" pitchFamily="34" charset="0"/>
        <a:ea typeface="+mn-ea"/>
        <a:cs typeface="Arial" charset="0"/>
      </a:defRPr>
    </a:lvl3pPr>
    <a:lvl4pPr marL="1371600" algn="l" rtl="0" fontAlgn="base">
      <a:spcBef>
        <a:spcPct val="0"/>
      </a:spcBef>
      <a:spcAft>
        <a:spcPct val="0"/>
      </a:spcAft>
      <a:defRPr kern="1200">
        <a:solidFill>
          <a:schemeClr val="tx1"/>
        </a:solidFill>
        <a:latin typeface="Candara" pitchFamily="34" charset="0"/>
        <a:ea typeface="+mn-ea"/>
        <a:cs typeface="Arial" charset="0"/>
      </a:defRPr>
    </a:lvl4pPr>
    <a:lvl5pPr marL="1828800" algn="l" rtl="0" fontAlgn="base">
      <a:spcBef>
        <a:spcPct val="0"/>
      </a:spcBef>
      <a:spcAft>
        <a:spcPct val="0"/>
      </a:spcAft>
      <a:defRPr kern="1200">
        <a:solidFill>
          <a:schemeClr val="tx1"/>
        </a:solidFill>
        <a:latin typeface="Candara" pitchFamily="34" charset="0"/>
        <a:ea typeface="+mn-ea"/>
        <a:cs typeface="Arial" charset="0"/>
      </a:defRPr>
    </a:lvl5pPr>
    <a:lvl6pPr marL="2286000" algn="l" defTabSz="914400" rtl="0" eaLnBrk="1" latinLnBrk="0" hangingPunct="1">
      <a:defRPr kern="1200">
        <a:solidFill>
          <a:schemeClr val="tx1"/>
        </a:solidFill>
        <a:latin typeface="Candara" pitchFamily="34" charset="0"/>
        <a:ea typeface="+mn-ea"/>
        <a:cs typeface="Arial" charset="0"/>
      </a:defRPr>
    </a:lvl6pPr>
    <a:lvl7pPr marL="2743200" algn="l" defTabSz="914400" rtl="0" eaLnBrk="1" latinLnBrk="0" hangingPunct="1">
      <a:defRPr kern="1200">
        <a:solidFill>
          <a:schemeClr val="tx1"/>
        </a:solidFill>
        <a:latin typeface="Candara" pitchFamily="34" charset="0"/>
        <a:ea typeface="+mn-ea"/>
        <a:cs typeface="Arial" charset="0"/>
      </a:defRPr>
    </a:lvl7pPr>
    <a:lvl8pPr marL="3200400" algn="l" defTabSz="914400" rtl="0" eaLnBrk="1" latinLnBrk="0" hangingPunct="1">
      <a:defRPr kern="1200">
        <a:solidFill>
          <a:schemeClr val="tx1"/>
        </a:solidFill>
        <a:latin typeface="Candara" pitchFamily="34" charset="0"/>
        <a:ea typeface="+mn-ea"/>
        <a:cs typeface="Arial" charset="0"/>
      </a:defRPr>
    </a:lvl8pPr>
    <a:lvl9pPr marL="3657600" algn="l" defTabSz="914400" rtl="0" eaLnBrk="1" latinLnBrk="0" hangingPunct="1">
      <a:defRPr kern="1200">
        <a:solidFill>
          <a:schemeClr val="tx1"/>
        </a:solidFill>
        <a:latin typeface="Candara" pitchFamily="34" charset="0"/>
        <a:ea typeface="+mn-ea"/>
        <a:cs typeface="Arial" charset="0"/>
      </a:defRPr>
    </a:lvl9pPr>
  </p:defaultTextStyle>
  <p:extLst>
    <p:ext uri="{EFAFB233-063F-42B5-8137-9DF3F51BA10A}">
      <p15:sldGuideLst xmlns:p15="http://schemas.microsoft.com/office/powerpoint/2012/main" xmlns="">
        <p15:guide id="1" orient="horz" pos="3121" userDrawn="1">
          <p15:clr>
            <a:srgbClr val="A4A3A4"/>
          </p15:clr>
        </p15:guide>
        <p15:guide id="2" orient="horz" pos="833" userDrawn="1">
          <p15:clr>
            <a:srgbClr val="A4A3A4"/>
          </p15:clr>
        </p15:guide>
        <p15:guide id="3" pos="5547" userDrawn="1">
          <p15:clr>
            <a:srgbClr val="A4A3A4"/>
          </p15:clr>
        </p15:guide>
        <p15:guide id="4" pos="5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0000"/>
    <a:srgbClr val="FFFF99"/>
    <a:srgbClr val="E7C9C5"/>
    <a:srgbClr val="FF3399"/>
    <a:srgbClr val="578F70"/>
    <a:srgbClr val="CA351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23" autoAdjust="0"/>
    <p:restoredTop sz="81412" autoAdjust="0"/>
  </p:normalViewPr>
  <p:slideViewPr>
    <p:cSldViewPr>
      <p:cViewPr>
        <p:scale>
          <a:sx n="50" d="100"/>
          <a:sy n="50" d="100"/>
        </p:scale>
        <p:origin x="-1062" y="-132"/>
      </p:cViewPr>
      <p:guideLst>
        <p:guide orient="horz" pos="3121"/>
        <p:guide orient="horz" pos="833"/>
        <p:guide pos="5547"/>
        <p:guide pos="555"/>
      </p:guideLst>
    </p:cSldViewPr>
  </p:slideViewPr>
  <p:outlineViewPr>
    <p:cViewPr>
      <p:scale>
        <a:sx n="33" d="100"/>
        <a:sy n="33" d="100"/>
      </p:scale>
      <p:origin x="0" y="0"/>
    </p:cViewPr>
  </p:outlineViewPr>
  <p:notesTextViewPr>
    <p:cViewPr>
      <p:scale>
        <a:sx n="3" d="2"/>
        <a:sy n="3" d="2"/>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F:\COSME\COSME_BudgetedActiviti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pPr>
            <a:r>
              <a:rPr lang="en-US" sz="4000" dirty="0">
                <a:solidFill>
                  <a:schemeClr val="bg1"/>
                </a:solidFill>
              </a:rPr>
              <a:t>DIVERTIMENTO</a:t>
            </a:r>
          </a:p>
          <a:p>
            <a:pPr>
              <a:defRPr sz="4000"/>
            </a:pPr>
            <a:r>
              <a:rPr lang="en-US" sz="4000" dirty="0">
                <a:solidFill>
                  <a:schemeClr val="bg1"/>
                </a:solidFill>
              </a:rPr>
              <a:t>VALUE MAP</a:t>
            </a:r>
          </a:p>
        </c:rich>
      </c:tx>
      <c:layout>
        <c:manualLayout>
          <c:xMode val="edge"/>
          <c:yMode val="edge"/>
          <c:x val="0.43716743672987235"/>
          <c:y val="1.7996864011019182E-3"/>
        </c:manualLayout>
      </c:layout>
      <c:overlay val="0"/>
    </c:title>
    <c:autoTitleDeleted val="0"/>
    <c:plotArea>
      <c:layout/>
      <c:pieChart>
        <c:varyColors val="1"/>
        <c:ser>
          <c:idx val="0"/>
          <c:order val="0"/>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3"/>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4"/>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5"/>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6"/>
            <c:bubble3D val="0"/>
            <c:spPr>
              <a:solidFill>
                <a:schemeClr val="accent1">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7"/>
            <c:bubble3D val="0"/>
            <c:spPr>
              <a:solidFill>
                <a:schemeClr val="accent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Lbls>
            <c:dLbl>
              <c:idx val="1"/>
              <c:layout/>
              <c:tx>
                <c:rich>
                  <a:bodyPr/>
                  <a:lstStyle/>
                  <a:p>
                    <a:r>
                      <a:rPr lang="en-US" smtClean="0"/>
                      <a:t>KOMMUNICATION </a:t>
                    </a:r>
                    <a:r>
                      <a:rPr lang="en-US" dirty="0"/>
                      <a:t>(20/100)
20%</a:t>
                    </a:r>
                  </a:p>
                </c:rich>
              </c:tx>
              <c:showLegendKey val="0"/>
              <c:showVal val="0"/>
              <c:showCatName val="1"/>
              <c:showSerName val="0"/>
              <c:showPercent val="1"/>
              <c:showBubbleSize val="0"/>
            </c:dLbl>
            <c:dLbl>
              <c:idx val="2"/>
              <c:layout/>
              <c:tx>
                <c:rich>
                  <a:bodyPr/>
                  <a:lstStyle/>
                  <a:p>
                    <a:r>
                      <a:rPr lang="en-US" smtClean="0"/>
                      <a:t>PROJEKT</a:t>
                    </a:r>
                    <a:r>
                      <a:rPr lang="en-US" baseline="0" smtClean="0"/>
                      <a:t> VERANSTALTUNGEN</a:t>
                    </a:r>
                    <a:r>
                      <a:rPr lang="en-US" smtClean="0"/>
                      <a:t> </a:t>
                    </a:r>
                    <a:r>
                      <a:rPr lang="en-US" dirty="0"/>
                      <a:t>(15/100)
15%</a:t>
                    </a:r>
                  </a:p>
                </c:rich>
              </c:tx>
              <c:showLegendKey val="0"/>
              <c:showVal val="0"/>
              <c:showCatName val="1"/>
              <c:showSerName val="0"/>
              <c:showPercent val="1"/>
              <c:showBubbleSize val="0"/>
            </c:dLbl>
            <c:dLbl>
              <c:idx val="3"/>
              <c:layout>
                <c:manualLayout>
                  <c:x val="-0.17573708942172148"/>
                  <c:y val="-1.6561366117856784E-2"/>
                </c:manualLayout>
              </c:layout>
              <c:tx>
                <c:rich>
                  <a:bodyPr/>
                  <a:lstStyle/>
                  <a:p>
                    <a:r>
                      <a:rPr lang="en-US" dirty="0" smtClean="0"/>
                      <a:t>STUDIEN,  STRATEGIEN UND FORSCHUNGSBERICHTE(8/100</a:t>
                    </a:r>
                    <a:r>
                      <a:rPr lang="en-US" dirty="0"/>
                      <a:t>)
8%</a:t>
                    </a:r>
                  </a:p>
                </c:rich>
              </c:tx>
              <c:showLegendKey val="0"/>
              <c:showVal val="0"/>
              <c:showCatName val="1"/>
              <c:showSerName val="0"/>
              <c:showPercent val="1"/>
              <c:showBubbleSize val="0"/>
            </c:dLbl>
            <c:dLbl>
              <c:idx val="4"/>
              <c:layout/>
              <c:tx>
                <c:rich>
                  <a:bodyPr/>
                  <a:lstStyle/>
                  <a:p>
                    <a:r>
                      <a:rPr lang="en-US" smtClean="0"/>
                      <a:t>AUSBILDUNG, TRAINING, NEUE FERTIGKEITEN (18/100</a:t>
                    </a:r>
                    <a:r>
                      <a:rPr lang="en-US" dirty="0"/>
                      <a:t>)
18%</a:t>
                    </a:r>
                  </a:p>
                </c:rich>
              </c:tx>
              <c:showLegendKey val="0"/>
              <c:showVal val="0"/>
              <c:showCatName val="1"/>
              <c:showSerName val="0"/>
              <c:showPercent val="1"/>
              <c:showBubbleSize val="0"/>
            </c:dLbl>
            <c:dLbl>
              <c:idx val="5"/>
              <c:layout/>
              <c:tx>
                <c:rich>
                  <a:bodyPr/>
                  <a:lstStyle/>
                  <a:p>
                    <a:r>
                      <a:rPr lang="en-US" smtClean="0"/>
                      <a:t>INNOVATIONEN   </a:t>
                    </a:r>
                    <a:r>
                      <a:rPr lang="en-US" dirty="0"/>
                      <a:t>(7/100)
7%</a:t>
                    </a:r>
                  </a:p>
                </c:rich>
              </c:tx>
              <c:showLegendKey val="0"/>
              <c:showVal val="0"/>
              <c:showCatName val="1"/>
              <c:showSerName val="0"/>
              <c:showPercent val="1"/>
              <c:showBubbleSize val="0"/>
            </c:dLbl>
            <c:dLbl>
              <c:idx val="6"/>
              <c:layout/>
              <c:tx>
                <c:rich>
                  <a:bodyPr/>
                  <a:lstStyle/>
                  <a:p>
                    <a:r>
                      <a:rPr lang="en-US" sz="2400" dirty="0" smtClean="0">
                        <a:solidFill>
                          <a:schemeClr val="bg1"/>
                        </a:solidFill>
                        <a:effectLst>
                          <a:outerShdw blurRad="38100" dist="38100" dir="2700000" algn="tl">
                            <a:srgbClr val="000000">
                              <a:alpha val="43137"/>
                            </a:srgbClr>
                          </a:outerShdw>
                        </a:effectLst>
                      </a:rPr>
                      <a:t>KOMMERZIELLE</a:t>
                    </a:r>
                    <a:r>
                      <a:rPr lang="en-US" sz="2400" baseline="0" dirty="0" smtClean="0">
                        <a:solidFill>
                          <a:schemeClr val="bg1"/>
                        </a:solidFill>
                        <a:effectLst>
                          <a:outerShdw blurRad="38100" dist="38100" dir="2700000" algn="tl">
                            <a:srgbClr val="000000">
                              <a:alpha val="43137"/>
                            </a:srgbClr>
                          </a:outerShdw>
                        </a:effectLst>
                      </a:rPr>
                      <a:t> PRODUKTE</a:t>
                    </a:r>
                    <a:r>
                      <a:rPr lang="en-US" sz="2400" dirty="0" smtClean="0">
                        <a:solidFill>
                          <a:schemeClr val="bg1"/>
                        </a:solidFill>
                        <a:effectLst>
                          <a:outerShdw blurRad="38100" dist="38100" dir="2700000" algn="tl">
                            <a:srgbClr val="000000">
                              <a:alpha val="43137"/>
                            </a:srgbClr>
                          </a:outerShdw>
                        </a:effectLst>
                      </a:rPr>
                      <a:t> </a:t>
                    </a:r>
                    <a:r>
                      <a:rPr lang="en-US" sz="2400" dirty="0">
                        <a:solidFill>
                          <a:schemeClr val="bg1"/>
                        </a:solidFill>
                        <a:effectLst>
                          <a:outerShdw blurRad="38100" dist="38100" dir="2700000" algn="tl">
                            <a:srgbClr val="000000">
                              <a:alpha val="43137"/>
                            </a:srgbClr>
                          </a:outerShdw>
                        </a:effectLst>
                      </a:rPr>
                      <a:t>(9/100)
9%</a:t>
                    </a:r>
                    <a:endParaRPr lang="en-US" dirty="0"/>
                  </a:p>
                </c:rich>
              </c:tx>
              <c:showLegendKey val="0"/>
              <c:showVal val="0"/>
              <c:showCatName val="1"/>
              <c:showSerName val="0"/>
              <c:showPercent val="1"/>
              <c:showBubbleSize val="0"/>
            </c:dLbl>
            <c:dLbl>
              <c:idx val="7"/>
              <c:layout/>
              <c:tx>
                <c:rich>
                  <a:bodyPr/>
                  <a:lstStyle/>
                  <a:p>
                    <a:r>
                      <a:rPr lang="en-US" smtClean="0"/>
                      <a:t>POST-OPERATIVE NETZWERKE(4/100</a:t>
                    </a:r>
                    <a:r>
                      <a:rPr lang="en-US" dirty="0"/>
                      <a:t>)
4%</a:t>
                    </a:r>
                  </a:p>
                </c:rich>
              </c:tx>
              <c:showLegendKey val="0"/>
              <c:showVal val="0"/>
              <c:showCatName val="1"/>
              <c:showSerName val="0"/>
              <c:showPercent val="1"/>
              <c:showBubbleSize val="0"/>
            </c:dLbl>
            <c:dLbl>
              <c:idx val="8"/>
              <c:layout/>
              <c:tx>
                <c:rich>
                  <a:bodyPr/>
                  <a:lstStyle/>
                  <a:p>
                    <a:r>
                      <a:rPr lang="en-US" smtClean="0"/>
                      <a:t>AUSWERYUNG( </a:t>
                    </a:r>
                    <a:r>
                      <a:rPr lang="en-US" dirty="0"/>
                      <a:t>6/100)
6%</a:t>
                    </a:r>
                  </a:p>
                </c:rich>
              </c:tx>
              <c:showLegendKey val="0"/>
              <c:showVal val="0"/>
              <c:showCatName val="1"/>
              <c:showSerName val="0"/>
              <c:showPercent val="1"/>
              <c:showBubbleSize val="0"/>
            </c:dLbl>
            <c:txPr>
              <a:bodyPr/>
              <a:lstStyle/>
              <a:p>
                <a:pPr>
                  <a:defRPr sz="2400">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1"/>
          </c:dLbls>
          <c:cat>
            <c:strRef>
              <c:f>'Project Value Map'!$A$2:$A$10</c:f>
              <c:strCache>
                <c:ptCount val="9"/>
                <c:pt idx="0">
                  <c:v>PROJECT MANAGEMENT (16/100)</c:v>
                </c:pt>
                <c:pt idx="1">
                  <c:v>COMMUNICATION (20/100)</c:v>
                </c:pt>
                <c:pt idx="2">
                  <c:v>PROJECT DRIVEN EVENTS (15/100)</c:v>
                </c:pt>
                <c:pt idx="3">
                  <c:v>SURVEYS, STUDIES, STRATEGIES AND RESEARCH REPORTS (8/100)</c:v>
                </c:pt>
                <c:pt idx="4">
                  <c:v>TRAINING AND SKILL BUILDING ACTIVITIES (18/100)</c:v>
                </c:pt>
                <c:pt idx="5">
                  <c:v>INNOVATION TOOLS   (7/100)</c:v>
                </c:pt>
                <c:pt idx="6">
                  <c:v>COMMERCIALIZED PRODUCTS (9/100)</c:v>
                </c:pt>
                <c:pt idx="7">
                  <c:v>NETWORKS WITH POST-PROJECT OPERATIONS (4/100)</c:v>
                </c:pt>
                <c:pt idx="8">
                  <c:v>EVALUATION( 6/100)</c:v>
                </c:pt>
              </c:strCache>
            </c:strRef>
          </c:cat>
          <c:val>
            <c:numRef>
              <c:f>'Project Value Map'!$B$2:$B$10</c:f>
              <c:numCache>
                <c:formatCode>General</c:formatCode>
                <c:ptCount val="9"/>
                <c:pt idx="0">
                  <c:v>15</c:v>
                </c:pt>
                <c:pt idx="1">
                  <c:v>20</c:v>
                </c:pt>
                <c:pt idx="2">
                  <c:v>15</c:v>
                </c:pt>
                <c:pt idx="3">
                  <c:v>8</c:v>
                </c:pt>
                <c:pt idx="4">
                  <c:v>18</c:v>
                </c:pt>
                <c:pt idx="5">
                  <c:v>7</c:v>
                </c:pt>
                <c:pt idx="6">
                  <c:v>7</c:v>
                </c:pt>
                <c:pt idx="7">
                  <c:v>4</c:v>
                </c:pt>
                <c:pt idx="8">
                  <c:v>6</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a:latin typeface="Tw Cen MT Condensed" panose="020B0606020104020203"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v>DIRECT REVENUE</c:v>
          </c:tx>
          <c:dLbls>
            <c:dLbl>
              <c:idx val="3"/>
              <c:layout>
                <c:manualLayout>
                  <c:x val="4.19588142879989E-2"/>
                  <c:y val="8.6547350365254822E-2"/>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sz="1400"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[Βιβλίο1.xlsx]Φύλλο1!$B$3:$E$3</c:f>
              <c:strCache>
                <c:ptCount val="4"/>
                <c:pt idx="0">
                  <c:v>TICKETS</c:v>
                </c:pt>
                <c:pt idx="1">
                  <c:v>SHOWS</c:v>
                </c:pt>
                <c:pt idx="2">
                  <c:v>CAFÉ / DRINKS</c:v>
                </c:pt>
                <c:pt idx="3">
                  <c:v>GIFT SHOP</c:v>
                </c:pt>
              </c:strCache>
            </c:strRef>
          </c:cat>
          <c:val>
            <c:numRef>
              <c:f>[Βιβλίο1.xlsx]Φύλλο1!$B$4:$E$4</c:f>
              <c:numCache>
                <c:formatCode>_-* #,##0.00\ [$€-408]_-;\-* #,##0.00\ [$€-408]_-;_-* "-"??\ [$€-408]_-;_-@_-</c:formatCode>
                <c:ptCount val="4"/>
                <c:pt idx="0">
                  <c:v>75000</c:v>
                </c:pt>
                <c:pt idx="1">
                  <c:v>25000</c:v>
                </c:pt>
                <c:pt idx="2">
                  <c:v>37500</c:v>
                </c:pt>
                <c:pt idx="3">
                  <c:v>9000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[Βιβλίο1.xlsx]Φύλλο1!$A$8</c:f>
              <c:strCache>
                <c:ptCount val="1"/>
                <c:pt idx="0">
                  <c:v>INDIRECT REVENUE</c:v>
                </c:pt>
              </c:strCache>
            </c:strRef>
          </c:tx>
          <c:dLbls>
            <c:dLbl>
              <c:idx val="1"/>
              <c:spPr>
                <a:noFill/>
                <a:ln>
                  <a:noFill/>
                </a:ln>
                <a:effectLst/>
              </c:spPr>
              <c:txPr>
                <a:bodyPr wrap="square" lIns="38100" tIns="19050" rIns="38100" bIns="19050" anchor="ctr">
                  <a:noAutofit/>
                </a:bodyPr>
                <a:lstStyle/>
                <a:p>
                  <a:pPr>
                    <a:defRPr sz="1400"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dLbl>
            <c:spPr>
              <a:noFill/>
              <a:ln>
                <a:noFill/>
              </a:ln>
              <a:effectLst/>
            </c:spPr>
            <c:txPr>
              <a:bodyPr/>
              <a:lstStyle/>
              <a:p>
                <a:pPr>
                  <a:defRPr sz="1400"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[Βιβλίο1.xlsx]Φύλλο1!$B$8:$C$8</c:f>
              <c:strCache>
                <c:ptCount val="2"/>
                <c:pt idx="0">
                  <c:v>HOTELS/ROOMS</c:v>
                </c:pt>
                <c:pt idx="1">
                  <c:v>CATERING </c:v>
                </c:pt>
              </c:strCache>
            </c:strRef>
          </c:cat>
          <c:val>
            <c:numRef>
              <c:f>[Βιβλίο1.xlsx]Φύλλο1!$B$9:$C$9</c:f>
              <c:numCache>
                <c:formatCode>_("€"* #,##0.00_);_("€"* \(#,##0.00\);_("€"* "-"??_);_(@_)</c:formatCode>
                <c:ptCount val="2"/>
                <c:pt idx="0">
                  <c:v>60000</c:v>
                </c:pt>
                <c:pt idx="1">
                  <c:v>75000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[Βιβλίο1.xlsx]Φύλλο1!$A$14</c:f>
              <c:strCache>
                <c:ptCount val="1"/>
                <c:pt idx="0">
                  <c:v>REVENUE</c:v>
                </c:pt>
              </c:strCache>
            </c:strRef>
          </c:tx>
          <c:dLbls>
            <c:dLbl>
              <c:idx val="1"/>
              <c:spPr>
                <a:noFill/>
                <a:ln>
                  <a:noFill/>
                </a:ln>
                <a:effectLst/>
              </c:spPr>
              <c:txPr>
                <a:bodyPr wrap="square" lIns="38100" tIns="19050" rIns="38100" bIns="19050" anchor="ctr">
                  <a:noAutofit/>
                </a:bodyPr>
                <a:lstStyle/>
                <a:p>
                  <a:pPr>
                    <a:defRPr sz="1600"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dLbl>
            <c:spPr>
              <a:noFill/>
              <a:ln>
                <a:noFill/>
              </a:ln>
              <a:effectLst/>
            </c:spPr>
            <c:txPr>
              <a:bodyPr/>
              <a:lstStyle/>
              <a:p>
                <a:pPr>
                  <a:defRPr sz="1600"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[Βιβλίο1.xlsx]Φύλλο1!$B$14:$C$14</c:f>
              <c:strCache>
                <c:ptCount val="2"/>
                <c:pt idx="0">
                  <c:v>DIRECT</c:v>
                </c:pt>
                <c:pt idx="1">
                  <c:v>INDIRECT</c:v>
                </c:pt>
              </c:strCache>
            </c:strRef>
          </c:cat>
          <c:val>
            <c:numRef>
              <c:f>[Βιβλίο1.xlsx]Φύλλο1!$B$15:$C$15</c:f>
              <c:numCache>
                <c:formatCode>_("€"* #,##0.00_);_("€"* \(#,##0.00\);_("€"* "-"??_);_(@_)</c:formatCode>
                <c:ptCount val="2"/>
                <c:pt idx="0">
                  <c:v>146500</c:v>
                </c:pt>
                <c:pt idx="1">
                  <c:v>135000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724187F-5CB8-43C9-BC54-FD569A7CEFE6}" type="datetimeFigureOut">
              <a:rPr lang="en-US"/>
              <a:pPr>
                <a:defRPr/>
              </a:pPr>
              <a:t>3/3/2017</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D69F3BA-2A59-4BB3-9008-4265AABF983D}" type="slidenum">
              <a:rPr lang="en-US"/>
              <a:pPr>
                <a:defRPr/>
              </a:pPr>
              <a:t>‹#›</a:t>
            </a:fld>
            <a:endParaRPr lang="en-US" dirty="0"/>
          </a:p>
        </p:txBody>
      </p:sp>
    </p:spTree>
    <p:extLst>
      <p:ext uri="{BB962C8B-B14F-4D97-AF65-F5344CB8AC3E}">
        <p14:creationId xmlns:p14="http://schemas.microsoft.com/office/powerpoint/2010/main" val="21401573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a:t>
            </a:fld>
            <a:endParaRPr lang="en-US" dirty="0"/>
          </a:p>
        </p:txBody>
      </p:sp>
    </p:spTree>
    <p:extLst>
      <p:ext uri="{BB962C8B-B14F-4D97-AF65-F5344CB8AC3E}">
        <p14:creationId xmlns:p14="http://schemas.microsoft.com/office/powerpoint/2010/main" val="3473759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600" b="1" dirty="0" err="1" smtClean="0">
                <a:solidFill>
                  <a:schemeClr val="tx1">
                    <a:lumMod val="90000"/>
                    <a:lumOff val="10000"/>
                  </a:schemeClr>
                </a:solidFill>
                <a:latin typeface="Agency FB" pitchFamily="34" charset="0"/>
              </a:rPr>
              <a:t>Eurothentica</a:t>
            </a:r>
            <a:endParaRPr lang="en-GB" sz="1600" b="1" dirty="0" smtClean="0">
              <a:solidFill>
                <a:schemeClr val="tx1">
                  <a:lumMod val="90000"/>
                  <a:lumOff val="10000"/>
                </a:schemeClr>
              </a:solidFill>
              <a:latin typeface="Agency FB" pitchFamily="34" charset="0"/>
            </a:endParaRPr>
          </a:p>
          <a:p>
            <a:pPr algn="just"/>
            <a:endParaRPr lang="en-GB" sz="800" b="1" dirty="0" smtClean="0">
              <a:solidFill>
                <a:schemeClr val="tx1">
                  <a:lumMod val="90000"/>
                  <a:lumOff val="10000"/>
                </a:schemeClr>
              </a:solidFill>
              <a:latin typeface="Agency FB" pitchFamily="34" charset="0"/>
            </a:endParaRPr>
          </a:p>
          <a:p>
            <a:pPr algn="just"/>
            <a:endParaRPr lang="en-US" sz="1200" dirty="0" smtClean="0"/>
          </a:p>
          <a:p>
            <a:pPr algn="just"/>
            <a:r>
              <a:rPr lang="en-US" sz="1200" dirty="0" smtClean="0"/>
              <a:t>Each one of the 7th partners develops 10 narratives and promotes a viable heritage consumption mix united in a pilot project plans which form exceptional heritage experiences for locals and visitors, especially tailored for the senior and youth market.</a:t>
            </a:r>
            <a:endParaRPr lang="el-GR" sz="1200" dirty="0" smtClean="0"/>
          </a:p>
          <a:p>
            <a:pPr algn="just"/>
            <a:endParaRPr lang="el-GR" sz="1200" dirty="0" smtClean="0"/>
          </a:p>
          <a:p>
            <a:pPr algn="just"/>
            <a:r>
              <a:rPr lang="en-US" sz="1200" dirty="0" smtClean="0"/>
              <a:t>The plans reveal the values of local heritage, values of places, objects, sites and collections, oral histories and narrative structures, arts, lifestyles and traditions, etc. and turn them to high added value cultural projects for a wide range of users (locals, visitors, commuters, authorities, decision makers, investors). </a:t>
            </a:r>
            <a:endParaRPr lang="el-GR" sz="1200" dirty="0" smtClean="0"/>
          </a:p>
          <a:p>
            <a:pPr algn="just"/>
            <a:endParaRPr lang="el-GR" sz="1200" dirty="0" smtClean="0"/>
          </a:p>
          <a:p>
            <a:pPr algn="just"/>
            <a:r>
              <a:rPr lang="en-US" sz="1200" dirty="0" smtClean="0"/>
              <a:t>The pilot plans form EUROTHENTICA. It is adaptable as a long-haul European Route for the overseas and distance -decay markets of the Americas, Australia, Russia, China and India. </a:t>
            </a:r>
            <a:endParaRPr lang="en-GB" sz="1200" dirty="0">
              <a:solidFill>
                <a:schemeClr val="tx1">
                  <a:lumMod val="90000"/>
                  <a:lumOff val="10000"/>
                </a:schemeClr>
              </a:solidFill>
            </a:endParaRPr>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12</a:t>
            </a:fld>
            <a:endParaRPr lang="en-US" dirty="0"/>
          </a:p>
        </p:txBody>
      </p:sp>
    </p:spTree>
    <p:extLst>
      <p:ext uri="{BB962C8B-B14F-4D97-AF65-F5344CB8AC3E}">
        <p14:creationId xmlns:p14="http://schemas.microsoft.com/office/powerpoint/2010/main" val="2464273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13</a:t>
            </a:fld>
            <a:endParaRPr lang="en-US" dirty="0"/>
          </a:p>
        </p:txBody>
      </p:sp>
    </p:spTree>
    <p:extLst>
      <p:ext uri="{BB962C8B-B14F-4D97-AF65-F5344CB8AC3E}">
        <p14:creationId xmlns:p14="http://schemas.microsoft.com/office/powerpoint/2010/main" val="562715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14</a:t>
            </a:fld>
            <a:endParaRPr lang="en-US" dirty="0"/>
          </a:p>
        </p:txBody>
      </p:sp>
    </p:spTree>
    <p:extLst>
      <p:ext uri="{BB962C8B-B14F-4D97-AF65-F5344CB8AC3E}">
        <p14:creationId xmlns:p14="http://schemas.microsoft.com/office/powerpoint/2010/main" val="4153741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smtClean="0">
              <a:solidFill>
                <a:schemeClr val="bg1"/>
              </a:solidFill>
              <a:latin typeface="+mn-lt"/>
            </a:endParaRPr>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15</a:t>
            </a:fld>
            <a:endParaRPr lang="en-US" dirty="0"/>
          </a:p>
        </p:txBody>
      </p:sp>
    </p:spTree>
    <p:extLst>
      <p:ext uri="{BB962C8B-B14F-4D97-AF65-F5344CB8AC3E}">
        <p14:creationId xmlns:p14="http://schemas.microsoft.com/office/powerpoint/2010/main" val="734670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tx1">
                    <a:lumMod val="90000"/>
                    <a:lumOff val="10000"/>
                  </a:schemeClr>
                </a:solidFill>
                <a:latin typeface="+mn-lt"/>
              </a:rPr>
              <a:t>‘II Mondo di Federico Secondo’</a:t>
            </a:r>
          </a:p>
          <a:p>
            <a:r>
              <a:rPr lang="en-US" sz="1200" dirty="0" smtClean="0">
                <a:solidFill>
                  <a:schemeClr val="tx1">
                    <a:lumMod val="90000"/>
                    <a:lumOff val="10000"/>
                  </a:schemeClr>
                </a:solidFill>
                <a:latin typeface="+mn-lt"/>
              </a:rPr>
              <a:t>A combination of museum and live event, through a </a:t>
            </a:r>
            <a:r>
              <a:rPr lang="en-US" sz="1200" dirty="0" err="1" smtClean="0">
                <a:solidFill>
                  <a:schemeClr val="tx1">
                    <a:lumMod val="90000"/>
                    <a:lumOff val="10000"/>
                  </a:schemeClr>
                </a:solidFill>
                <a:latin typeface="+mn-lt"/>
              </a:rPr>
              <a:t>Multivison</a:t>
            </a:r>
            <a:r>
              <a:rPr lang="en-US" sz="1200" dirty="0" smtClean="0">
                <a:solidFill>
                  <a:schemeClr val="tx1">
                    <a:lumMod val="90000"/>
                    <a:lumOff val="10000"/>
                  </a:schemeClr>
                </a:solidFill>
                <a:latin typeface="+mn-lt"/>
              </a:rPr>
              <a:t> show in the Courtyard the Castle of </a:t>
            </a:r>
            <a:r>
              <a:rPr lang="en-US" sz="1200" dirty="0" err="1" smtClean="0">
                <a:solidFill>
                  <a:schemeClr val="tx1">
                    <a:lumMod val="90000"/>
                    <a:lumOff val="10000"/>
                  </a:schemeClr>
                </a:solidFill>
                <a:latin typeface="+mn-lt"/>
              </a:rPr>
              <a:t>Lagopesole</a:t>
            </a:r>
            <a:r>
              <a:rPr lang="en-US" sz="1200" baseline="0" dirty="0" smtClean="0">
                <a:solidFill>
                  <a:schemeClr val="tx1">
                    <a:lumMod val="90000"/>
                    <a:lumOff val="10000"/>
                  </a:schemeClr>
                </a:solidFill>
                <a:latin typeface="+mn-lt"/>
              </a:rPr>
              <a:t> </a:t>
            </a:r>
            <a:r>
              <a:rPr lang="en-US" sz="1200" dirty="0" smtClean="0">
                <a:solidFill>
                  <a:schemeClr val="tx1">
                    <a:lumMod val="90000"/>
                    <a:lumOff val="10000"/>
                  </a:schemeClr>
                </a:solidFill>
                <a:latin typeface="+mn-lt"/>
              </a:rPr>
              <a:t>where the local community is well represented. </a:t>
            </a:r>
          </a:p>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16</a:t>
            </a:fld>
            <a:endParaRPr lang="en-US" dirty="0"/>
          </a:p>
        </p:txBody>
      </p:sp>
    </p:spTree>
    <p:extLst>
      <p:ext uri="{BB962C8B-B14F-4D97-AF65-F5344CB8AC3E}">
        <p14:creationId xmlns:p14="http://schemas.microsoft.com/office/powerpoint/2010/main" val="298873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19</a:t>
            </a:fld>
            <a:endParaRPr lang="en-US" dirty="0"/>
          </a:p>
        </p:txBody>
      </p:sp>
    </p:spTree>
    <p:extLst>
      <p:ext uri="{BB962C8B-B14F-4D97-AF65-F5344CB8AC3E}">
        <p14:creationId xmlns:p14="http://schemas.microsoft.com/office/powerpoint/2010/main" val="25594186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21</a:t>
            </a:fld>
            <a:endParaRPr lang="en-US" dirty="0"/>
          </a:p>
        </p:txBody>
      </p:sp>
    </p:spTree>
    <p:extLst>
      <p:ext uri="{BB962C8B-B14F-4D97-AF65-F5344CB8AC3E}">
        <p14:creationId xmlns:p14="http://schemas.microsoft.com/office/powerpoint/2010/main" val="3209820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23</a:t>
            </a:fld>
            <a:endParaRPr lang="en-US" dirty="0"/>
          </a:p>
        </p:txBody>
      </p:sp>
    </p:spTree>
    <p:extLst>
      <p:ext uri="{BB962C8B-B14F-4D97-AF65-F5344CB8AC3E}">
        <p14:creationId xmlns:p14="http://schemas.microsoft.com/office/powerpoint/2010/main" val="1683594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smtClean="0">
                <a:solidFill>
                  <a:schemeClr val="tx1">
                    <a:lumMod val="90000"/>
                    <a:lumOff val="10000"/>
                  </a:schemeClr>
                </a:solidFill>
              </a:rPr>
              <a:t>Combination of a physical network and a web-based media channel dedicated to the development of regional clusters for the promotion of European cultural heritage destinations. </a:t>
            </a:r>
          </a:p>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25</a:t>
            </a:fld>
            <a:endParaRPr lang="en-US" dirty="0"/>
          </a:p>
        </p:txBody>
      </p:sp>
    </p:spTree>
    <p:extLst>
      <p:ext uri="{BB962C8B-B14F-4D97-AF65-F5344CB8AC3E}">
        <p14:creationId xmlns:p14="http://schemas.microsoft.com/office/powerpoint/2010/main" val="1052268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26</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27</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28</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29</a:t>
            </a:fld>
            <a:endParaRPr lang="en-US" dirty="0"/>
          </a:p>
        </p:txBody>
      </p:sp>
    </p:spTree>
    <p:extLst>
      <p:ext uri="{BB962C8B-B14F-4D97-AF65-F5344CB8AC3E}">
        <p14:creationId xmlns:p14="http://schemas.microsoft.com/office/powerpoint/2010/main" val="927093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3</a:t>
            </a:fld>
            <a:endParaRPr lang="en-US" dirty="0"/>
          </a:p>
        </p:txBody>
      </p:sp>
    </p:spTree>
    <p:extLst>
      <p:ext uri="{BB962C8B-B14F-4D97-AF65-F5344CB8AC3E}">
        <p14:creationId xmlns:p14="http://schemas.microsoft.com/office/powerpoint/2010/main" val="830917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4</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5</a:t>
            </a:fld>
            <a:endParaRPr lang="en-US" dirty="0"/>
          </a:p>
        </p:txBody>
      </p:sp>
    </p:spTree>
    <p:extLst>
      <p:ext uri="{BB962C8B-B14F-4D97-AF65-F5344CB8AC3E}">
        <p14:creationId xmlns:p14="http://schemas.microsoft.com/office/powerpoint/2010/main" val="1819099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6</a:t>
            </a:fld>
            <a:endParaRPr lang="en-US" dirty="0"/>
          </a:p>
        </p:txBody>
      </p:sp>
    </p:spTree>
    <p:extLst>
      <p:ext uri="{BB962C8B-B14F-4D97-AF65-F5344CB8AC3E}">
        <p14:creationId xmlns:p14="http://schemas.microsoft.com/office/powerpoint/2010/main" val="3973419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7</a:t>
            </a:fld>
            <a:endParaRPr lang="en-US" dirty="0"/>
          </a:p>
        </p:txBody>
      </p:sp>
    </p:spTree>
    <p:extLst>
      <p:ext uri="{BB962C8B-B14F-4D97-AF65-F5344CB8AC3E}">
        <p14:creationId xmlns:p14="http://schemas.microsoft.com/office/powerpoint/2010/main" val="1625162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8</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9</a:t>
            </a:fld>
            <a:endParaRPr lang="en-US" dirty="0"/>
          </a:p>
        </p:txBody>
      </p:sp>
    </p:spTree>
    <p:extLst>
      <p:ext uri="{BB962C8B-B14F-4D97-AF65-F5344CB8AC3E}">
        <p14:creationId xmlns:p14="http://schemas.microsoft.com/office/powerpoint/2010/main" val="45924480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5" name="Title Placeholder 1"/>
          <p:cNvSpPr>
            <a:spLocks noGrp="1"/>
          </p:cNvSpPr>
          <p:nvPr>
            <p:ph type="title"/>
          </p:nvPr>
        </p:nvSpPr>
        <p:spPr>
          <a:xfrm>
            <a:off x="531979" y="330204"/>
            <a:ext cx="16546191" cy="1086407"/>
          </a:xfrm>
          <a:prstGeom prst="rect">
            <a:avLst/>
          </a:prstGeom>
        </p:spPr>
        <p:txBody>
          <a:bodyPr rtlCol="0">
            <a:normAutofit/>
          </a:body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FCCB72DD-326E-4605-B63F-6DD8111D01FA}" type="datetimeFigureOut">
              <a:rPr lang="en-US"/>
              <a:pPr>
                <a:defRPr/>
              </a:pPr>
              <a:t>3/3/2017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BC871707-3CB7-4DEA-A914-7CF71B086B99}" type="slidenum">
              <a:rPr lang="en-US"/>
              <a:pPr>
                <a:defRPr/>
              </a:pPr>
              <a:t>‹#›</a:t>
            </a:fld>
            <a:endParaRPr lang="en-US" dirty="0"/>
          </a:p>
        </p:txBody>
      </p:sp>
      <p:sp>
        <p:nvSpPr>
          <p:cNvPr id="6" name="TextBox 5"/>
          <p:cNvSpPr txBox="1"/>
          <p:nvPr userDrawn="1"/>
        </p:nvSpPr>
        <p:spPr>
          <a:xfrm>
            <a:off x="1" y="8967445"/>
            <a:ext cx="17610138" cy="954107"/>
          </a:xfrm>
          <a:prstGeom prst="rect">
            <a:avLst/>
          </a:prstGeom>
          <a:solidFill>
            <a:schemeClr val="bg1"/>
          </a:solidFill>
        </p:spPr>
        <p:txBody>
          <a:bodyPr wrap="square" rtlCol="0">
            <a:spAutoFit/>
          </a:bodyPr>
          <a:lstStyle/>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p:txBody>
      </p:sp>
      <p:pic>
        <p:nvPicPr>
          <p:cNvPr id="9" name="Picture 2" descr="http://divertimentoenterprise.eu/images/divertimento/LogoBI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6118" y="8962534"/>
            <a:ext cx="1584176" cy="94346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2163304" y="9063988"/>
            <a:ext cx="5715000" cy="849631"/>
            <a:chOff x="0" y="0"/>
            <a:chExt cx="5715000" cy="850253"/>
          </a:xfrm>
        </p:grpSpPr>
        <p:pic>
          <p:nvPicPr>
            <p:cNvPr id="11" name="Picture 10"/>
            <p:cNvPicPr/>
            <p:nvPr/>
          </p:nvPicPr>
          <p:blipFill>
            <a:blip r:embed="rId3"/>
            <a:stretch>
              <a:fillRect/>
            </a:stretch>
          </p:blipFill>
          <p:spPr>
            <a:xfrm>
              <a:off x="685801" y="259703"/>
              <a:ext cx="1371600" cy="320992"/>
            </a:xfrm>
            <a:prstGeom prst="rect">
              <a:avLst/>
            </a:prstGeom>
          </p:spPr>
        </p:pic>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8801" y="186678"/>
              <a:ext cx="914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descr="UBBSLA-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7708" y="88253"/>
              <a:ext cx="951492" cy="5867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F:\COSME\Logo Culturepoli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40653"/>
              <a:ext cx="685800" cy="438150"/>
            </a:xfrm>
            <a:prstGeom prst="rect">
              <a:avLst/>
            </a:prstGeom>
            <a:noFill/>
            <a:ln>
              <a:noFill/>
            </a:ln>
          </p:spPr>
        </p:pic>
        <p:pic>
          <p:nvPicPr>
            <p:cNvPr id="15" name="Picture 14" descr="Eastern Blacksea Development Agency(DOKA)-Turke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4748" y="0"/>
              <a:ext cx="850252" cy="8502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IEN Logo"/>
            <p:cNvPicPr/>
            <p:nvPr/>
          </p:nvPicPr>
          <p:blipFill>
            <a:blip r:embed="rId8">
              <a:extLst>
                <a:ext uri="{28A0092B-C50C-407E-A947-70E740481C1C}">
                  <a14:useLocalDpi xmlns:a14="http://schemas.microsoft.com/office/drawing/2010/main" val="0"/>
                </a:ext>
              </a:extLst>
            </a:blip>
            <a:srcRect/>
            <a:stretch>
              <a:fillRect/>
            </a:stretch>
          </p:blipFill>
          <p:spPr bwMode="auto">
            <a:xfrm>
              <a:off x="3729677" y="88253"/>
              <a:ext cx="537523" cy="557507"/>
            </a:xfrm>
            <a:prstGeom prst="rect">
              <a:avLst/>
            </a:prstGeom>
            <a:noFill/>
            <a:ln>
              <a:noFill/>
            </a:ln>
          </p:spPr>
        </p:pic>
        <p:pic>
          <p:nvPicPr>
            <p:cNvPr id="17" name="Picture 16" descr="http://www.ivetagr.org/hotelofi/Hotelofi_files/logo.pn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33600" y="171280"/>
              <a:ext cx="596265" cy="485140"/>
            </a:xfrm>
            <a:prstGeom prst="rect">
              <a:avLst/>
            </a:prstGeom>
            <a:noFill/>
            <a:ln>
              <a:noFill/>
            </a:ln>
          </p:spPr>
        </p:pic>
      </p:grpSp>
    </p:spTree>
    <p:extLst>
      <p:ext uri="{BB962C8B-B14F-4D97-AF65-F5344CB8AC3E}">
        <p14:creationId xmlns:p14="http://schemas.microsoft.com/office/powerpoint/2010/main" val="4238021293"/>
      </p:ext>
    </p:extLst>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531982" y="1875537"/>
            <a:ext cx="8188717" cy="7132320"/>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8889462" y="1875537"/>
            <a:ext cx="8188717" cy="7132320"/>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EC9EA14A-F489-451C-9032-7B42AF21EC56}" type="datetimeFigureOut">
              <a:rPr lang="en-US"/>
              <a:pPr>
                <a:defRPr/>
              </a:pPr>
              <a:t>3/3/2017</a:t>
            </a:fld>
            <a:endParaRPr lang="en-US" dirty="0"/>
          </a:p>
        </p:txBody>
      </p:sp>
      <p:sp>
        <p:nvSpPr>
          <p:cNvPr id="6" name="Footer Placeholder 4"/>
          <p:cNvSpPr>
            <a:spLocks noGrp="1"/>
          </p:cNvSpPr>
          <p:nvPr>
            <p:ph type="ftr" sz="quarter" idx="16"/>
          </p:nvPr>
        </p:nvSpPr>
        <p:spPr/>
        <p:txBody>
          <a:bodyPr/>
          <a:lstStyle>
            <a:lvl1pPr>
              <a:defRPr/>
            </a:lvl1pPr>
          </a:lstStyle>
          <a:p>
            <a:pPr>
              <a:defRPr/>
            </a:pPr>
            <a:endParaRPr lang="en-US" dirty="0"/>
          </a:p>
        </p:txBody>
      </p:sp>
      <p:sp>
        <p:nvSpPr>
          <p:cNvPr id="7" name="Slide Number Placeholder 5"/>
          <p:cNvSpPr>
            <a:spLocks noGrp="1"/>
          </p:cNvSpPr>
          <p:nvPr>
            <p:ph type="sldNum" sz="quarter" idx="17"/>
          </p:nvPr>
        </p:nvSpPr>
        <p:spPr/>
        <p:txBody>
          <a:bodyPr/>
          <a:lstStyle>
            <a:lvl1pPr>
              <a:defRPr/>
            </a:lvl1pPr>
          </a:lstStyle>
          <a:p>
            <a:pPr>
              <a:defRPr/>
            </a:pPr>
            <a:fld id="{CA7E2E0A-5A25-4BE2-9BF3-31D0AD3A8276}" type="slidenum">
              <a:rPr lang="en-US"/>
              <a:pPr>
                <a:defRPr/>
              </a:pPr>
              <a:t>‹#›</a:t>
            </a:fld>
            <a:endParaRPr lang="en-US" dirty="0"/>
          </a:p>
        </p:txBody>
      </p:sp>
    </p:spTree>
    <p:extLst>
      <p:ext uri="{BB962C8B-B14F-4D97-AF65-F5344CB8AC3E}">
        <p14:creationId xmlns:p14="http://schemas.microsoft.com/office/powerpoint/2010/main" val="2151838180"/>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531982" y="2615185"/>
            <a:ext cx="8188717" cy="6392672"/>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8889462" y="2615185"/>
            <a:ext cx="8188717" cy="6392672"/>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531981" y="1875541"/>
            <a:ext cx="8181380" cy="736069"/>
          </a:xfrm>
        </p:spPr>
        <p:txBody>
          <a:bodyPr anchor="ct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8889458" y="1875541"/>
            <a:ext cx="8181380" cy="736069"/>
          </a:xfrm>
        </p:spPr>
        <p:txBody>
          <a:bodyPr anchor="ct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6"/>
          </p:nvPr>
        </p:nvSpPr>
        <p:spPr/>
        <p:txBody>
          <a:bodyPr/>
          <a:lstStyle>
            <a:lvl1pPr>
              <a:defRPr/>
            </a:lvl1pPr>
          </a:lstStyle>
          <a:p>
            <a:pPr>
              <a:defRPr/>
            </a:pPr>
            <a:fld id="{2BF5E469-9706-4C5D-9531-C8B0AE20977F}" type="datetimeFigureOut">
              <a:rPr lang="en-US"/>
              <a:pPr>
                <a:defRPr/>
              </a:pPr>
              <a:t>3/3/2017</a:t>
            </a:fld>
            <a:endParaRPr lang="en-US" dirty="0"/>
          </a:p>
        </p:txBody>
      </p:sp>
      <p:sp>
        <p:nvSpPr>
          <p:cNvPr id="8" name="Footer Placeholder 4"/>
          <p:cNvSpPr>
            <a:spLocks noGrp="1"/>
          </p:cNvSpPr>
          <p:nvPr>
            <p:ph type="ftr" sz="quarter" idx="17"/>
          </p:nvPr>
        </p:nvSpPr>
        <p:spPr/>
        <p:txBody>
          <a:bodyPr/>
          <a:lstStyle>
            <a:lvl1pPr>
              <a:defRPr/>
            </a:lvl1pPr>
          </a:lstStyle>
          <a:p>
            <a:pPr>
              <a:defRPr/>
            </a:pPr>
            <a:endParaRPr lang="en-US" dirty="0"/>
          </a:p>
        </p:txBody>
      </p:sp>
      <p:sp>
        <p:nvSpPr>
          <p:cNvPr id="9" name="Slide Number Placeholder 5"/>
          <p:cNvSpPr>
            <a:spLocks noGrp="1"/>
          </p:cNvSpPr>
          <p:nvPr>
            <p:ph type="sldNum" sz="quarter" idx="18"/>
          </p:nvPr>
        </p:nvSpPr>
        <p:spPr/>
        <p:txBody>
          <a:bodyPr/>
          <a:lstStyle>
            <a:lvl1pPr>
              <a:defRPr/>
            </a:lvl1pPr>
          </a:lstStyle>
          <a:p>
            <a:pPr>
              <a:defRPr/>
            </a:pPr>
            <a:fld id="{2FB21B3E-58BB-48A7-AD42-6D1BB8C0B86D}" type="slidenum">
              <a:rPr lang="en-US"/>
              <a:pPr>
                <a:defRPr/>
              </a:pPr>
              <a:t>‹#›</a:t>
            </a:fld>
            <a:endParaRPr lang="en-US" dirty="0"/>
          </a:p>
        </p:txBody>
      </p:sp>
    </p:spTree>
    <p:extLst>
      <p:ext uri="{BB962C8B-B14F-4D97-AF65-F5344CB8AC3E}">
        <p14:creationId xmlns:p14="http://schemas.microsoft.com/office/powerpoint/2010/main" val="1453812558"/>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3E122D53-1744-496D-99AF-922452032062}" type="datetimeFigureOut">
              <a:rPr lang="en-US"/>
              <a:pPr>
                <a:defRPr/>
              </a:pPr>
              <a:t>3/3/2017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77B02FC2-2F3C-4C0D-8645-BBECE57928D2}" type="slidenum">
              <a:rPr lang="en-US"/>
              <a:pPr>
                <a:defRPr/>
              </a:pPr>
              <a:t>‹#›</a:t>
            </a:fld>
            <a:endParaRPr lang="en-US" dirty="0"/>
          </a:p>
        </p:txBody>
      </p:sp>
    </p:spTree>
    <p:extLst>
      <p:ext uri="{BB962C8B-B14F-4D97-AF65-F5344CB8AC3E}">
        <p14:creationId xmlns:p14="http://schemas.microsoft.com/office/powerpoint/2010/main" val="3818172903"/>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0297A8-62AC-4023-8B6A-3DE1E37006DE}" type="datetimeFigureOut">
              <a:rPr lang="en-US"/>
              <a:pPr>
                <a:defRPr/>
              </a:pPr>
              <a:t>3/3/2017</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9C53B711-EED0-4B27-85E4-83B25F613F97}" type="slidenum">
              <a:rPr lang="en-US"/>
              <a:pPr>
                <a:defRPr/>
              </a:pPr>
              <a:t>‹#›</a:t>
            </a:fld>
            <a:endParaRPr lang="en-US" dirty="0"/>
          </a:p>
        </p:txBody>
      </p:sp>
    </p:spTree>
    <p:extLst>
      <p:ext uri="{BB962C8B-B14F-4D97-AF65-F5344CB8AC3E}">
        <p14:creationId xmlns:p14="http://schemas.microsoft.com/office/powerpoint/2010/main" val="4115991203"/>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79E9198-A6B2-48BA-B47A-851C036355D7}" type="datetimeFigureOut">
              <a:rPr lang="en-US"/>
              <a:pPr>
                <a:defRPr/>
              </a:pPr>
              <a:t>3/3/2017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E6F8514-08E4-4560-83D6-CD0D27BD3BE9}" type="slidenum">
              <a:rPr lang="en-US"/>
              <a:pPr>
                <a:defRPr/>
              </a:pPr>
              <a:t>‹#›</a:t>
            </a:fld>
            <a:endParaRPr lang="en-US" dirty="0"/>
          </a:p>
        </p:txBody>
      </p:sp>
    </p:spTree>
    <p:extLst>
      <p:ext uri="{BB962C8B-B14F-4D97-AF65-F5344CB8AC3E}">
        <p14:creationId xmlns:p14="http://schemas.microsoft.com/office/powerpoint/2010/main" val="2275301411"/>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67359" y="396705"/>
            <a:ext cx="3962284" cy="845220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0515" y="396705"/>
            <a:ext cx="11593341" cy="8452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8592DAC-6A90-480D-8B32-5AF9D2539437}" type="datetimeFigureOut">
              <a:rPr lang="en-US"/>
              <a:pPr>
                <a:defRPr/>
              </a:pPr>
              <a:t>3/3/2017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7D190FE-EB7B-481D-BA17-E4AA25B1D03F}" type="slidenum">
              <a:rPr lang="en-US"/>
              <a:pPr>
                <a:defRPr/>
              </a:pPr>
              <a:t>‹#›</a:t>
            </a:fld>
            <a:endParaRPr lang="en-US" dirty="0"/>
          </a:p>
        </p:txBody>
      </p:sp>
    </p:spTree>
    <p:extLst>
      <p:ext uri="{BB962C8B-B14F-4D97-AF65-F5344CB8AC3E}">
        <p14:creationId xmlns:p14="http://schemas.microsoft.com/office/powerpoint/2010/main" val="1425397279"/>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Foto - Verticale">
    <p:spTree>
      <p:nvGrpSpPr>
        <p:cNvPr id="1" name=""/>
        <p:cNvGrpSpPr/>
        <p:nvPr/>
      </p:nvGrpSpPr>
      <p:grpSpPr>
        <a:xfrm>
          <a:off x="0" y="0"/>
          <a:ext cx="0" cy="0"/>
          <a:chOff x="0" y="0"/>
          <a:chExt cx="0" cy="0"/>
        </a:xfrm>
      </p:grpSpPr>
      <p:sp>
        <p:nvSpPr>
          <p:cNvPr id="40" name="Shape 40"/>
          <p:cNvSpPr>
            <a:spLocks noGrp="1"/>
          </p:cNvSpPr>
          <p:nvPr>
            <p:ph type="pic" sz="half" idx="13"/>
          </p:nvPr>
        </p:nvSpPr>
        <p:spPr>
          <a:xfrm>
            <a:off x="8736280" y="1083469"/>
            <a:ext cx="7618448" cy="7751961"/>
          </a:xfrm>
          <a:prstGeom prst="rect">
            <a:avLst/>
          </a:prstGeom>
          <a:ln w="9525">
            <a:round/>
          </a:ln>
        </p:spPr>
        <p:txBody>
          <a:bodyPr lIns="110550" tIns="55274" rIns="110550" bIns="55274" anchor="t">
            <a:noAutofit/>
          </a:bodyPr>
          <a:lstStyle/>
          <a:p>
            <a:endParaRPr/>
          </a:p>
        </p:txBody>
      </p:sp>
      <p:sp>
        <p:nvSpPr>
          <p:cNvPr id="41" name="Shape 41"/>
          <p:cNvSpPr>
            <a:spLocks noGrp="1"/>
          </p:cNvSpPr>
          <p:nvPr>
            <p:ph type="title"/>
          </p:nvPr>
        </p:nvSpPr>
        <p:spPr>
          <a:xfrm>
            <a:off x="1221016" y="941586"/>
            <a:ext cx="6878960" cy="4166195"/>
          </a:xfrm>
          <a:prstGeom prst="rect">
            <a:avLst/>
          </a:prstGeom>
        </p:spPr>
        <p:txBody>
          <a:bodyPr anchor="b"/>
          <a:lstStyle/>
          <a:p>
            <a:r>
              <a:t>Title Text</a:t>
            </a:r>
          </a:p>
        </p:txBody>
      </p:sp>
      <p:sp>
        <p:nvSpPr>
          <p:cNvPr id="42" name="Shape 42"/>
          <p:cNvSpPr>
            <a:spLocks noGrp="1"/>
          </p:cNvSpPr>
          <p:nvPr>
            <p:ph type="body" sz="quarter" idx="1"/>
          </p:nvPr>
        </p:nvSpPr>
        <p:spPr>
          <a:xfrm>
            <a:off x="1221016" y="5107781"/>
            <a:ext cx="6878960" cy="3740547"/>
          </a:xfrm>
          <a:prstGeom prst="rect">
            <a:avLst/>
          </a:prstGeom>
        </p:spPr>
        <p:txBody>
          <a:bodyPr anchor="t"/>
          <a:lstStyle>
            <a:lvl1pPr marL="0" indent="0">
              <a:lnSpc>
                <a:spcPct val="80000"/>
              </a:lnSpc>
              <a:spcBef>
                <a:spcPts val="0"/>
              </a:spcBef>
              <a:buSzTx/>
              <a:buNone/>
              <a:defRPr cap="all" spc="348">
                <a:solidFill>
                  <a:srgbClr val="3E3B39"/>
                </a:solidFill>
                <a:latin typeface="+mn-lt"/>
                <a:ea typeface="+mn-ea"/>
                <a:cs typeface="+mn-cs"/>
                <a:sym typeface="Avenir Next"/>
              </a:defRPr>
            </a:lvl1pPr>
            <a:lvl2pPr marL="0" indent="276377">
              <a:lnSpc>
                <a:spcPct val="80000"/>
              </a:lnSpc>
              <a:spcBef>
                <a:spcPts val="0"/>
              </a:spcBef>
              <a:buSzTx/>
              <a:buNone/>
              <a:defRPr cap="all" spc="348">
                <a:solidFill>
                  <a:srgbClr val="3E3B39"/>
                </a:solidFill>
                <a:latin typeface="+mn-lt"/>
                <a:ea typeface="+mn-ea"/>
                <a:cs typeface="+mn-cs"/>
                <a:sym typeface="Avenir Next"/>
              </a:defRPr>
            </a:lvl2pPr>
            <a:lvl3pPr marL="0" indent="552755">
              <a:lnSpc>
                <a:spcPct val="80000"/>
              </a:lnSpc>
              <a:spcBef>
                <a:spcPts val="0"/>
              </a:spcBef>
              <a:buSzTx/>
              <a:buNone/>
              <a:defRPr cap="all" spc="348">
                <a:solidFill>
                  <a:srgbClr val="3E3B39"/>
                </a:solidFill>
                <a:latin typeface="+mn-lt"/>
                <a:ea typeface="+mn-ea"/>
                <a:cs typeface="+mn-cs"/>
                <a:sym typeface="Avenir Next"/>
              </a:defRPr>
            </a:lvl3pPr>
            <a:lvl4pPr marL="0" indent="829132">
              <a:lnSpc>
                <a:spcPct val="80000"/>
              </a:lnSpc>
              <a:spcBef>
                <a:spcPts val="0"/>
              </a:spcBef>
              <a:buSzTx/>
              <a:buNone/>
              <a:defRPr cap="all" spc="348">
                <a:solidFill>
                  <a:srgbClr val="3E3B39"/>
                </a:solidFill>
                <a:latin typeface="+mn-lt"/>
                <a:ea typeface="+mn-ea"/>
                <a:cs typeface="+mn-cs"/>
                <a:sym typeface="Avenir Next"/>
              </a:defRPr>
            </a:lvl4pPr>
            <a:lvl5pPr marL="0" indent="1105510">
              <a:lnSpc>
                <a:spcPct val="80000"/>
              </a:lnSpc>
              <a:spcBef>
                <a:spcPts val="0"/>
              </a:spcBef>
              <a:buSzTx/>
              <a:buNone/>
              <a:defRPr cap="all" spc="348">
                <a:solidFill>
                  <a:srgbClr val="3E3B39"/>
                </a:solidFill>
                <a:latin typeface="+mn-lt"/>
                <a:ea typeface="+mn-ea"/>
                <a:cs typeface="+mn-cs"/>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43" name="Shape 43"/>
          <p:cNvSpPr>
            <a:spLocks noGrp="1"/>
          </p:cNvSpPr>
          <p:nvPr>
            <p:ph type="sldNum" sz="quarter" idx="2"/>
          </p:nvPr>
        </p:nvSpPr>
        <p:spPr>
          <a:xfrm>
            <a:off x="8536308" y="9402961"/>
            <a:ext cx="554720" cy="425648"/>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7325492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5000"/>
            <a:alpha val="76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3064" y="330201"/>
            <a:ext cx="16546191" cy="154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a:xfrm>
            <a:off x="483064" y="1871137"/>
            <a:ext cx="16546191" cy="712681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531974" y="9286879"/>
            <a:ext cx="4109032" cy="421922"/>
          </a:xfrm>
          <a:prstGeom prst="rect">
            <a:avLst/>
          </a:prstGeom>
        </p:spPr>
        <p:txBody>
          <a:bodyPr vert="horz" lIns="91440" tIns="45720" rIns="91440" bIns="45720" rtlCol="0" anchor="ctr">
            <a:normAutofit/>
          </a:bodyPr>
          <a:lstStyle>
            <a:lvl1pPr algn="l" fontAlgn="auto">
              <a:spcBef>
                <a:spcPts val="0"/>
              </a:spcBef>
              <a:spcAft>
                <a:spcPts val="0"/>
              </a:spcAft>
              <a:defRPr sz="1050" b="1">
                <a:solidFill>
                  <a:schemeClr val="tx2"/>
                </a:solidFill>
                <a:latin typeface="+mn-lt"/>
                <a:cs typeface="+mn-cs"/>
              </a:defRPr>
            </a:lvl1pPr>
          </a:lstStyle>
          <a:p>
            <a:pPr>
              <a:defRPr/>
            </a:pPr>
            <a:fld id="{DF16CDB4-518B-4F5D-B141-5540782ED0D3}" type="datetimeFigureOut">
              <a:rPr lang="en-US"/>
              <a:pPr>
                <a:defRPr/>
              </a:pPr>
              <a:t>3/3/2017</a:t>
            </a:fld>
            <a:endParaRPr lang="en-US" dirty="0"/>
          </a:p>
        </p:txBody>
      </p:sp>
      <p:sp>
        <p:nvSpPr>
          <p:cNvPr id="5" name="Footer Placeholder 4"/>
          <p:cNvSpPr>
            <a:spLocks noGrp="1"/>
          </p:cNvSpPr>
          <p:nvPr>
            <p:ph type="ftr" sz="quarter" idx="3"/>
          </p:nvPr>
        </p:nvSpPr>
        <p:spPr>
          <a:xfrm>
            <a:off x="7209155" y="9286879"/>
            <a:ext cx="7869531" cy="421922"/>
          </a:xfrm>
          <a:prstGeom prst="rect">
            <a:avLst/>
          </a:prstGeom>
        </p:spPr>
        <p:txBody>
          <a:bodyPr vert="horz" lIns="91440" tIns="45720" rIns="91440" bIns="45720" rtlCol="0" anchor="ctr">
            <a:normAutofit/>
          </a:bodyPr>
          <a:lstStyle>
            <a:lvl1pPr algn="l" fontAlgn="auto">
              <a:spcBef>
                <a:spcPts val="0"/>
              </a:spcBef>
              <a:spcAft>
                <a:spcPts val="0"/>
              </a:spcAft>
              <a:defRPr sz="1050" b="1">
                <a:solidFill>
                  <a:schemeClr val="tx2"/>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15390529" y="9286879"/>
            <a:ext cx="1687636" cy="421922"/>
          </a:xfrm>
          <a:prstGeom prst="rect">
            <a:avLst/>
          </a:prstGeom>
        </p:spPr>
        <p:txBody>
          <a:bodyPr vert="horz" lIns="91440" tIns="45720" rIns="91440" bIns="45720" rtlCol="0" anchor="ctr">
            <a:normAutofit/>
          </a:bodyPr>
          <a:lstStyle>
            <a:lvl1pPr algn="r" fontAlgn="auto">
              <a:spcBef>
                <a:spcPts val="0"/>
              </a:spcBef>
              <a:spcAft>
                <a:spcPts val="0"/>
              </a:spcAft>
              <a:defRPr sz="1600" b="1">
                <a:solidFill>
                  <a:schemeClr val="tx2"/>
                </a:solidFill>
                <a:latin typeface="+mn-lt"/>
                <a:cs typeface="+mn-cs"/>
              </a:defRPr>
            </a:lvl1pPr>
          </a:lstStyle>
          <a:p>
            <a:pPr>
              <a:defRPr/>
            </a:pPr>
            <a:fld id="{DE34E9CF-2216-4A13-8682-107B607EA1E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Lst>
  <p:transition spd="slow">
    <p:fade/>
  </p:transition>
  <p:timing>
    <p:tnLst>
      <p:par>
        <p:cTn id="1" dur="indefinite" restart="never" nodeType="tmRoot"/>
      </p:par>
    </p:tnLst>
  </p:timing>
  <p:txStyles>
    <p:title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p:titleStyle>
    <p:bodyStyle>
      <a:lvl1pPr marL="171450" indent="-173038" algn="l" rtl="0" eaLnBrk="0" fontAlgn="base" hangingPunct="0">
        <a:spcBef>
          <a:spcPts val="600"/>
        </a:spcBef>
        <a:spcAft>
          <a:spcPct val="0"/>
        </a:spcAft>
        <a:buClr>
          <a:schemeClr val="accent1"/>
        </a:buClr>
        <a:buFont typeface="Arial" charset="0"/>
        <a:buChar char="•"/>
        <a:defRPr sz="2200" kern="1200" spc="30">
          <a:solidFill>
            <a:schemeClr val="tx2"/>
          </a:solidFill>
          <a:latin typeface="+mn-lt"/>
          <a:ea typeface="+mn-ea"/>
          <a:cs typeface="Tahoma" pitchFamily="34" charset="0"/>
        </a:defRPr>
      </a:lvl1pPr>
      <a:lvl2pPr marL="344488" indent="-173038" algn="l" rtl="0" eaLnBrk="0" fontAlgn="base" hangingPunct="0">
        <a:spcBef>
          <a:spcPts val="600"/>
        </a:spcBef>
        <a:spcAft>
          <a:spcPct val="0"/>
        </a:spcAft>
        <a:buClr>
          <a:schemeClr val="accent1"/>
        </a:buClr>
        <a:buFont typeface="Arial" charset="0"/>
        <a:buChar char="•"/>
        <a:defRPr sz="2000" kern="1200">
          <a:solidFill>
            <a:schemeClr val="tx2"/>
          </a:solidFill>
          <a:latin typeface="+mn-lt"/>
          <a:ea typeface="+mn-ea"/>
          <a:cs typeface="Tahoma" pitchFamily="34" charset="0"/>
        </a:defRPr>
      </a:lvl2pPr>
      <a:lvl3pPr marL="515938" indent="-173038" algn="l" rtl="0" eaLnBrk="0" fontAlgn="base" hangingPunct="0">
        <a:spcBef>
          <a:spcPts val="600"/>
        </a:spcBef>
        <a:spcAft>
          <a:spcPct val="0"/>
        </a:spcAft>
        <a:buClr>
          <a:schemeClr val="accent1"/>
        </a:buClr>
        <a:buFont typeface="Arial" charset="0"/>
        <a:buChar char="•"/>
        <a:defRPr kern="1200">
          <a:solidFill>
            <a:schemeClr val="tx2"/>
          </a:solidFill>
          <a:latin typeface="+mn-lt"/>
          <a:ea typeface="+mn-ea"/>
          <a:cs typeface="Tahoma" pitchFamily="34" charset="0"/>
        </a:defRPr>
      </a:lvl3pPr>
      <a:lvl4pPr marL="688975" indent="-173038" algn="l" rtl="0" eaLnBrk="0" fontAlgn="base" hangingPunct="0">
        <a:spcBef>
          <a:spcPts val="600"/>
        </a:spcBef>
        <a:spcAft>
          <a:spcPct val="0"/>
        </a:spcAft>
        <a:buClr>
          <a:schemeClr val="accent1"/>
        </a:buClr>
        <a:buFont typeface="Arial" charset="0"/>
        <a:buChar char="•"/>
        <a:defRPr sz="1600" kern="1200">
          <a:solidFill>
            <a:schemeClr val="tx2"/>
          </a:solidFill>
          <a:latin typeface="+mn-lt"/>
          <a:ea typeface="+mn-ea"/>
          <a:cs typeface="Tahoma" pitchFamily="34" charset="0"/>
        </a:defRPr>
      </a:lvl4pPr>
      <a:lvl5pPr marL="860425" indent="-173038" algn="l" rtl="0" eaLnBrk="0" fontAlgn="base" hangingPunct="0">
        <a:spcBef>
          <a:spcPts val="600"/>
        </a:spcBef>
        <a:spcAft>
          <a:spcPct val="0"/>
        </a:spcAft>
        <a:buClr>
          <a:schemeClr val="accent1"/>
        </a:buClr>
        <a:buFont typeface="Arial" charset="0"/>
        <a:buChar char="•"/>
        <a:defRPr sz="1600" kern="120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0.png"/><Relationship Id="rId7" Type="http://schemas.openxmlformats.org/officeDocument/2006/relationships/image" Target="../media/image4.jpe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6.mp4"/><Relationship Id="rId1" Type="http://schemas.microsoft.com/office/2007/relationships/media" Target="../media/media6.mp4"/><Relationship Id="rId5" Type="http://schemas.openxmlformats.org/officeDocument/2006/relationships/image" Target="../media/image37.png"/><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cid:6419B932-65E8-4A24-8BA5-1AC60690ECA1"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7.jpeg"/><Relationship Id="rId5" Type="http://schemas.microsoft.com/office/2007/relationships/hdphoto" Target="../media/hdphoto2.wdp"/><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chart" Target="../charts/chart4.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6.png"/><Relationship Id="rId3" Type="http://schemas.openxmlformats.org/officeDocument/2006/relationships/image" Target="../media/image56.jpeg"/><Relationship Id="rId7" Type="http://schemas.openxmlformats.org/officeDocument/2006/relationships/image" Target="../media/image60.jpeg"/><Relationship Id="rId12" Type="http://schemas.openxmlformats.org/officeDocument/2006/relationships/image" Target="../media/image65.jpeg"/><Relationship Id="rId2" Type="http://schemas.openxmlformats.org/officeDocument/2006/relationships/notesSlide" Target="../notesSlides/notesSlide22.xml"/><Relationship Id="rId16"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9.jpeg"/><Relationship Id="rId11" Type="http://schemas.openxmlformats.org/officeDocument/2006/relationships/image" Target="../media/image64.jpeg"/><Relationship Id="rId5" Type="http://schemas.openxmlformats.org/officeDocument/2006/relationships/image" Target="../media/image58.jpeg"/><Relationship Id="rId15" Type="http://schemas.openxmlformats.org/officeDocument/2006/relationships/image" Target="../media/image11.png"/><Relationship Id="rId10" Type="http://schemas.openxmlformats.org/officeDocument/2006/relationships/image" Target="../media/image63.jpeg"/><Relationship Id="rId4" Type="http://schemas.openxmlformats.org/officeDocument/2006/relationships/image" Target="../media/image57.jpeg"/><Relationship Id="rId9" Type="http://schemas.openxmlformats.org/officeDocument/2006/relationships/image" Target="../media/image62.jpeg"/><Relationship Id="rId14" Type="http://schemas.openxmlformats.org/officeDocument/2006/relationships/image" Target="../media/image6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16.png"/><Relationship Id="rId3" Type="http://schemas.microsoft.com/office/2007/relationships/media" Target="../media/media2.avi"/><Relationship Id="rId7" Type="http://schemas.openxmlformats.org/officeDocument/2006/relationships/video" Target="../media/media4.avi"/><Relationship Id="rId12" Type="http://schemas.openxmlformats.org/officeDocument/2006/relationships/image" Target="../media/image15.png"/><Relationship Id="rId2" Type="http://schemas.microsoft.com/office/2007/relationships/media" Target="../media/media1.avi"/><Relationship Id="rId1" Type="http://schemas.openxmlformats.org/officeDocument/2006/relationships/video" Target="NULL" TargetMode="External"/><Relationship Id="rId6" Type="http://schemas.microsoft.com/office/2007/relationships/media" Target="../media/media4.avi"/><Relationship Id="rId11" Type="http://schemas.openxmlformats.org/officeDocument/2006/relationships/image" Target="../media/image14.png"/><Relationship Id="rId5" Type="http://schemas.microsoft.com/office/2007/relationships/media" Target="../media/media3.avi"/><Relationship Id="rId10" Type="http://schemas.openxmlformats.org/officeDocument/2006/relationships/image" Target="../media/image13.png"/><Relationship Id="rId4" Type="http://schemas.openxmlformats.org/officeDocument/2006/relationships/video" Target="../media/media2.avi"/><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cid:6419B932-65E8-4A24-8BA5-1AC60690ECA1"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244229" y="-15553"/>
            <a:ext cx="14977664" cy="3970318"/>
          </a:xfrm>
          <a:prstGeom prst="rect">
            <a:avLst/>
          </a:prstGeom>
          <a:solidFill>
            <a:schemeClr val="bg1"/>
          </a:solidFill>
        </p:spPr>
        <p:txBody>
          <a:bodyPr wrap="square" rtlCol="0">
            <a:spAutoFit/>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dirty="0"/>
          </a:p>
        </p:txBody>
      </p:sp>
      <p:sp>
        <p:nvSpPr>
          <p:cNvPr id="28" name="TextBox 27"/>
          <p:cNvSpPr txBox="1"/>
          <p:nvPr/>
        </p:nvSpPr>
        <p:spPr>
          <a:xfrm>
            <a:off x="1244229" y="5673080"/>
            <a:ext cx="14977664" cy="4247317"/>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4" name="Rectangle 33"/>
          <p:cNvSpPr/>
          <p:nvPr/>
        </p:nvSpPr>
        <p:spPr>
          <a:xfrm>
            <a:off x="3444680" y="4353322"/>
            <a:ext cx="10441160" cy="1200329"/>
          </a:xfrm>
          <a:prstGeom prst="rect">
            <a:avLst/>
          </a:prstGeom>
          <a:ln>
            <a:noFill/>
          </a:ln>
        </p:spPr>
        <p:txBody>
          <a:bodyPr wrap="square">
            <a:spAutoFit/>
          </a:bodyPr>
          <a:lstStyle/>
          <a:p>
            <a:pPr algn="ctr"/>
            <a:r>
              <a:rPr lang="en-US" sz="4400" b="1" dirty="0" smtClean="0">
                <a:solidFill>
                  <a:schemeClr val="bg1"/>
                </a:solidFill>
              </a:rPr>
              <a:t>EIN PRODUKT, DAS ERLEBNISS HEISST</a:t>
            </a:r>
          </a:p>
          <a:p>
            <a:pPr algn="ctr"/>
            <a:r>
              <a:rPr lang="en-US" sz="2800" b="1" dirty="0" smtClean="0">
                <a:solidFill>
                  <a:schemeClr val="bg1"/>
                </a:solidFill>
              </a:rPr>
              <a:t>ITB </a:t>
            </a:r>
            <a:r>
              <a:rPr lang="en-US" sz="2800" b="1" dirty="0">
                <a:solidFill>
                  <a:schemeClr val="bg1"/>
                </a:solidFill>
              </a:rPr>
              <a:t>Berlin </a:t>
            </a:r>
            <a:r>
              <a:rPr lang="en-US" sz="2800" b="1" dirty="0" smtClean="0">
                <a:solidFill>
                  <a:schemeClr val="bg1"/>
                </a:solidFill>
              </a:rPr>
              <a:t>9th </a:t>
            </a:r>
            <a:r>
              <a:rPr lang="en-US" sz="2800" b="1" dirty="0">
                <a:solidFill>
                  <a:schemeClr val="bg1"/>
                </a:solidFill>
              </a:rPr>
              <a:t>March 2017</a:t>
            </a:r>
          </a:p>
        </p:txBody>
      </p:sp>
      <p:cxnSp>
        <p:nvCxnSpPr>
          <p:cNvPr id="37" name="Straight Connector 36"/>
          <p:cNvCxnSpPr/>
          <p:nvPr/>
        </p:nvCxnSpPr>
        <p:spPr>
          <a:xfrm>
            <a:off x="5132661" y="9129464"/>
            <a:ext cx="237626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9957197" y="9129464"/>
            <a:ext cx="2520280" cy="751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59" name="eu-logo.png"/>
          <p:cNvPicPr>
            <a:picLocks noChangeAspect="1"/>
          </p:cNvPicPr>
          <p:nvPr/>
        </p:nvPicPr>
        <p:blipFill>
          <a:blip r:embed="rId3">
            <a:extLst/>
          </a:blip>
          <a:stretch>
            <a:fillRect/>
          </a:stretch>
        </p:blipFill>
        <p:spPr>
          <a:xfrm>
            <a:off x="5974357" y="5708162"/>
            <a:ext cx="5589416" cy="2598947"/>
          </a:xfrm>
          <a:prstGeom prst="rect">
            <a:avLst/>
          </a:prstGeom>
          <a:ln w="12700">
            <a:miter lim="400000"/>
          </a:ln>
        </p:spPr>
      </p:pic>
      <p:pic>
        <p:nvPicPr>
          <p:cNvPr id="1026" name="Picture 2" descr="http://divertimentoenterprise.eu/images/divertimento/LogoBI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936" y="265912"/>
            <a:ext cx="428625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2423" y="8853722"/>
            <a:ext cx="4705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 name="Group 18"/>
          <p:cNvGrpSpPr/>
          <p:nvPr/>
        </p:nvGrpSpPr>
        <p:grpSpPr>
          <a:xfrm>
            <a:off x="5866459" y="7696960"/>
            <a:ext cx="5715000" cy="849631"/>
            <a:chOff x="0" y="0"/>
            <a:chExt cx="5715000" cy="850253"/>
          </a:xfrm>
        </p:grpSpPr>
        <p:pic>
          <p:nvPicPr>
            <p:cNvPr id="20" name="Picture 19"/>
            <p:cNvPicPr/>
            <p:nvPr/>
          </p:nvPicPr>
          <p:blipFill>
            <a:blip r:embed="rId6"/>
            <a:stretch>
              <a:fillRect/>
            </a:stretch>
          </p:blipFill>
          <p:spPr>
            <a:xfrm>
              <a:off x="685801" y="259703"/>
              <a:ext cx="1371600" cy="320992"/>
            </a:xfrm>
            <a:prstGeom prst="rect">
              <a:avLst/>
            </a:prstGeom>
          </p:spPr>
        </p:pic>
        <p:pic>
          <p:nvPicPr>
            <p:cNvPr id="21"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98801" y="186678"/>
              <a:ext cx="914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descr="UBBSLA-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77708" y="88253"/>
              <a:ext cx="951492" cy="58675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F:\COSME\Logo Culturepolis.pn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40653"/>
              <a:ext cx="685800" cy="438150"/>
            </a:xfrm>
            <a:prstGeom prst="rect">
              <a:avLst/>
            </a:prstGeom>
            <a:noFill/>
            <a:ln>
              <a:noFill/>
            </a:ln>
          </p:spPr>
        </p:pic>
        <p:pic>
          <p:nvPicPr>
            <p:cNvPr id="25" name="Picture 24" descr="Eastern Blacksea Development Agency(DOKA)-Turke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4748" y="0"/>
              <a:ext cx="850252" cy="85025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IEN Logo"/>
            <p:cNvPicPr/>
            <p:nvPr/>
          </p:nvPicPr>
          <p:blipFill>
            <a:blip r:embed="rId11">
              <a:extLst>
                <a:ext uri="{28A0092B-C50C-407E-A947-70E740481C1C}">
                  <a14:useLocalDpi xmlns:a14="http://schemas.microsoft.com/office/drawing/2010/main" val="0"/>
                </a:ext>
              </a:extLst>
            </a:blip>
            <a:srcRect/>
            <a:stretch>
              <a:fillRect/>
            </a:stretch>
          </p:blipFill>
          <p:spPr bwMode="auto">
            <a:xfrm>
              <a:off x="3729677" y="88253"/>
              <a:ext cx="537523" cy="557507"/>
            </a:xfrm>
            <a:prstGeom prst="rect">
              <a:avLst/>
            </a:prstGeom>
            <a:noFill/>
            <a:ln>
              <a:noFill/>
            </a:ln>
          </p:spPr>
        </p:pic>
        <p:pic>
          <p:nvPicPr>
            <p:cNvPr id="29" name="Picture 28" descr="http://www.ivetagr.org/hotelofi/Hotelofi_files/logo.pn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33600" y="171280"/>
              <a:ext cx="596265" cy="485140"/>
            </a:xfrm>
            <a:prstGeom prst="rect">
              <a:avLst/>
            </a:prstGeom>
            <a:noFill/>
            <a:ln>
              <a:noFill/>
            </a:ln>
          </p:spPr>
        </p:pic>
      </p:grpSp>
    </p:spTree>
    <p:extLst>
      <p:ext uri="{BB962C8B-B14F-4D97-AF65-F5344CB8AC3E}">
        <p14:creationId xmlns:p14="http://schemas.microsoft.com/office/powerpoint/2010/main" val="2613123193"/>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Affreschi_0000_Layer-16.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06147" y="1"/>
            <a:ext cx="4983898" cy="8913440"/>
          </a:xfrm>
          <a:prstGeom prst="rect">
            <a:avLst/>
          </a:prstGeom>
          <a:ln w="12700">
            <a:miter lim="400000"/>
          </a:ln>
        </p:spPr>
      </p:pic>
      <p:sp>
        <p:nvSpPr>
          <p:cNvPr id="7" name="Rectangle 6"/>
          <p:cNvSpPr/>
          <p:nvPr/>
        </p:nvSpPr>
        <p:spPr>
          <a:xfrm>
            <a:off x="749427" y="1296084"/>
            <a:ext cx="12817424" cy="1384995"/>
          </a:xfrm>
          <a:prstGeom prst="rect">
            <a:avLst/>
          </a:prstGeom>
          <a:solidFill>
            <a:srgbClr val="FFFF99"/>
          </a:solidFill>
        </p:spPr>
        <p:txBody>
          <a:bodyPr wrap="square">
            <a:spAutoFit/>
          </a:bodyPr>
          <a:lstStyle/>
          <a:p>
            <a:r>
              <a:rPr lang="en-GB" sz="2800" dirty="0" smtClean="0">
                <a:solidFill>
                  <a:schemeClr val="tx1">
                    <a:lumMod val="90000"/>
                    <a:lumOff val="10000"/>
                  </a:schemeClr>
                </a:solidFill>
              </a:rPr>
              <a:t>Das </a:t>
            </a:r>
            <a:r>
              <a:rPr lang="en-GB" sz="2800" dirty="0" err="1" smtClean="0">
                <a:solidFill>
                  <a:schemeClr val="tx1">
                    <a:lumMod val="90000"/>
                    <a:lumOff val="10000"/>
                  </a:schemeClr>
                </a:solidFill>
              </a:rPr>
              <a:t>zusammengesetzte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Produkt</a:t>
            </a:r>
            <a:r>
              <a:rPr lang="en-GB" sz="2800" dirty="0" smtClean="0">
                <a:solidFill>
                  <a:schemeClr val="tx1">
                    <a:lumMod val="90000"/>
                    <a:lumOff val="10000"/>
                  </a:schemeClr>
                </a:solidFill>
              </a:rPr>
              <a:t> : </a:t>
            </a:r>
            <a:r>
              <a:rPr lang="en-GB" sz="2800" dirty="0" err="1" smtClean="0">
                <a:solidFill>
                  <a:schemeClr val="tx1">
                    <a:lumMod val="90000"/>
                    <a:lumOff val="10000"/>
                  </a:schemeClr>
                </a:solidFill>
              </a:rPr>
              <a:t>ein</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Kulturerlebnis</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mit</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kognitiv-emotionaler</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Bindung</a:t>
            </a:r>
            <a:r>
              <a:rPr lang="en-GB" sz="2800" dirty="0" smtClean="0">
                <a:solidFill>
                  <a:schemeClr val="tx1">
                    <a:lumMod val="90000"/>
                    <a:lumOff val="10000"/>
                  </a:schemeClr>
                </a:solidFill>
              </a:rPr>
              <a:t> und Service </a:t>
            </a:r>
            <a:r>
              <a:rPr lang="en-GB" sz="2800" dirty="0" err="1" smtClean="0">
                <a:solidFill>
                  <a:schemeClr val="tx1">
                    <a:lumMod val="90000"/>
                    <a:lumOff val="10000"/>
                  </a:schemeClr>
                </a:solidFill>
              </a:rPr>
              <a:t>Quali</a:t>
            </a:r>
            <a:r>
              <a:rPr lang="de-DE" sz="2800" dirty="0" smtClean="0">
                <a:solidFill>
                  <a:schemeClr val="tx1">
                    <a:lumMod val="90000"/>
                    <a:lumOff val="10000"/>
                  </a:schemeClr>
                </a:solidFill>
              </a:rPr>
              <a:t>tät am Ort und durch ein gemeinsamen Durchagang vermittel werden</a:t>
            </a:r>
            <a:endParaRPr lang="en-US" sz="2800" b="1" i="1" dirty="0">
              <a:solidFill>
                <a:schemeClr val="tx1">
                  <a:lumMod val="90000"/>
                  <a:lumOff val="10000"/>
                </a:schemeClr>
              </a:solidFill>
            </a:endParaRPr>
          </a:p>
        </p:txBody>
      </p:sp>
      <p:sp>
        <p:nvSpPr>
          <p:cNvPr id="17" name="Rectangle 16"/>
          <p:cNvSpPr/>
          <p:nvPr/>
        </p:nvSpPr>
        <p:spPr>
          <a:xfrm>
            <a:off x="714725" y="4491205"/>
            <a:ext cx="12817424" cy="523220"/>
          </a:xfrm>
          <a:prstGeom prst="rect">
            <a:avLst/>
          </a:prstGeom>
          <a:solidFill>
            <a:schemeClr val="bg1"/>
          </a:solidFill>
        </p:spPr>
        <p:txBody>
          <a:bodyPr wrap="square">
            <a:spAutoFit/>
          </a:bodyPr>
          <a:lstStyle/>
          <a:p>
            <a:endParaRPr lang="en-GB" sz="2800" dirty="0">
              <a:solidFill>
                <a:schemeClr val="tx1">
                  <a:lumMod val="90000"/>
                  <a:lumOff val="10000"/>
                </a:schemeClr>
              </a:solidFill>
            </a:endParaRPr>
          </a:p>
        </p:txBody>
      </p:sp>
      <p:sp>
        <p:nvSpPr>
          <p:cNvPr id="24" name="Rectangle 23"/>
          <p:cNvSpPr/>
          <p:nvPr/>
        </p:nvSpPr>
        <p:spPr>
          <a:xfrm>
            <a:off x="740173" y="365126"/>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OBJECTIV (The composite product)</a:t>
            </a:r>
            <a:endParaRPr lang="en-US" sz="4000" dirty="0">
              <a:solidFill>
                <a:schemeClr val="tx1">
                  <a:lumMod val="90000"/>
                  <a:lumOff val="10000"/>
                </a:schemeClr>
              </a:solidFill>
            </a:endParaRPr>
          </a:p>
        </p:txBody>
      </p:sp>
      <p:sp>
        <p:nvSpPr>
          <p:cNvPr id="27" name="Rectangle 26"/>
          <p:cNvSpPr/>
          <p:nvPr/>
        </p:nvSpPr>
        <p:spPr>
          <a:xfrm>
            <a:off x="672087" y="5537186"/>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en-GB" sz="2800" dirty="0" err="1" smtClean="0">
                <a:solidFill>
                  <a:schemeClr val="tx1">
                    <a:lumMod val="90000"/>
                    <a:lumOff val="10000"/>
                  </a:schemeClr>
                </a:solidFill>
              </a:rPr>
              <a:t>Kulturerzählungen</a:t>
            </a:r>
            <a:r>
              <a:rPr lang="en-GB" sz="2800" dirty="0" smtClean="0">
                <a:solidFill>
                  <a:schemeClr val="tx1">
                    <a:lumMod val="90000"/>
                    <a:lumOff val="10000"/>
                  </a:schemeClr>
                </a:solidFill>
              </a:rPr>
              <a:t>, i-books, </a:t>
            </a:r>
            <a:r>
              <a:rPr lang="en-GB" sz="2800" dirty="0" err="1" smtClean="0">
                <a:solidFill>
                  <a:schemeClr val="tx1">
                    <a:lumMod val="90000"/>
                    <a:lumOff val="10000"/>
                  </a:schemeClr>
                </a:solidFill>
              </a:rPr>
              <a:t>Rollenspiele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Zugang</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zum</a:t>
            </a:r>
            <a:r>
              <a:rPr lang="en-GB" sz="2800" dirty="0" smtClean="0">
                <a:solidFill>
                  <a:schemeClr val="tx1">
                    <a:lumMod val="90000"/>
                    <a:lumOff val="10000"/>
                  </a:schemeClr>
                </a:solidFill>
              </a:rPr>
              <a:t> Service  in real time</a:t>
            </a:r>
            <a:endParaRPr lang="en-GB" sz="2800" dirty="0">
              <a:solidFill>
                <a:schemeClr val="tx1">
                  <a:lumMod val="90000"/>
                  <a:lumOff val="10000"/>
                </a:schemeClr>
              </a:solidFill>
            </a:endParaRPr>
          </a:p>
        </p:txBody>
      </p:sp>
      <p:sp>
        <p:nvSpPr>
          <p:cNvPr id="29" name="Rectangle 28"/>
          <p:cNvSpPr/>
          <p:nvPr/>
        </p:nvSpPr>
        <p:spPr>
          <a:xfrm>
            <a:off x="684836" y="6166484"/>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de-DE" sz="2800" dirty="0"/>
              <a:t>Neue visuelle Sprachen und semiotische Codes</a:t>
            </a:r>
            <a:endParaRPr lang="en-GB" sz="2800" dirty="0">
              <a:solidFill>
                <a:schemeClr val="tx1">
                  <a:lumMod val="90000"/>
                  <a:lumOff val="10000"/>
                </a:schemeClr>
              </a:solidFill>
            </a:endParaRPr>
          </a:p>
        </p:txBody>
      </p:sp>
      <p:sp>
        <p:nvSpPr>
          <p:cNvPr id="30" name="Rectangle 29"/>
          <p:cNvSpPr/>
          <p:nvPr/>
        </p:nvSpPr>
        <p:spPr>
          <a:xfrm>
            <a:off x="740173" y="6834097"/>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de-DE" sz="2800" dirty="0"/>
              <a:t>Innovative Aktivitäten, Veranstaltungen und Live-Events, kollaborative Kultur</a:t>
            </a:r>
            <a:endParaRPr lang="en-GB" sz="2800" dirty="0">
              <a:solidFill>
                <a:schemeClr val="tx1">
                  <a:lumMod val="90000"/>
                  <a:lumOff val="10000"/>
                </a:schemeClr>
              </a:solidFill>
            </a:endParaRPr>
          </a:p>
        </p:txBody>
      </p:sp>
      <p:sp>
        <p:nvSpPr>
          <p:cNvPr id="31" name="Rectangle 30"/>
          <p:cNvSpPr/>
          <p:nvPr/>
        </p:nvSpPr>
        <p:spPr>
          <a:xfrm>
            <a:off x="733948" y="3098929"/>
            <a:ext cx="12817424" cy="1815882"/>
          </a:xfrm>
          <a:prstGeom prst="rect">
            <a:avLst/>
          </a:prstGeom>
          <a:solidFill>
            <a:schemeClr val="bg1"/>
          </a:solidFill>
        </p:spPr>
        <p:txBody>
          <a:bodyPr wrap="square">
            <a:spAutoFit/>
          </a:bodyPr>
          <a:lstStyle/>
          <a:p>
            <a:r>
              <a:rPr lang="en-GB" sz="2800" dirty="0" smtClean="0">
                <a:solidFill>
                  <a:schemeClr val="tx1">
                    <a:lumMod val="90000"/>
                    <a:lumOff val="10000"/>
                  </a:schemeClr>
                </a:solidFill>
              </a:rPr>
              <a:t>Um die Extroversion der </a:t>
            </a:r>
            <a:r>
              <a:rPr lang="en-GB" sz="2800" dirty="0" err="1" smtClean="0">
                <a:solidFill>
                  <a:schemeClr val="tx1">
                    <a:lumMod val="90000"/>
                    <a:lumOff val="10000"/>
                  </a:schemeClr>
                </a:solidFill>
              </a:rPr>
              <a:t>Mikrobetriebe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zu</a:t>
            </a:r>
            <a:r>
              <a:rPr lang="en-GB" sz="2800" dirty="0" smtClean="0">
                <a:solidFill>
                  <a:schemeClr val="tx1">
                    <a:lumMod val="90000"/>
                    <a:lumOff val="10000"/>
                  </a:schemeClr>
                </a:solidFill>
              </a:rPr>
              <a:t> f</a:t>
            </a:r>
            <a:r>
              <a:rPr lang="de-DE" sz="2800" dirty="0" smtClean="0">
                <a:solidFill>
                  <a:schemeClr val="tx1">
                    <a:lumMod val="90000"/>
                    <a:lumOff val="10000"/>
                  </a:schemeClr>
                </a:solidFill>
              </a:rPr>
              <a:t>ördern </a:t>
            </a:r>
            <a:r>
              <a:rPr lang="en-GB" sz="2800" dirty="0" smtClean="0">
                <a:solidFill>
                  <a:schemeClr val="tx1">
                    <a:lumMod val="90000"/>
                    <a:lumOff val="10000"/>
                  </a:schemeClr>
                </a:solidFill>
              </a:rPr>
              <a:t>um das </a:t>
            </a:r>
            <a:r>
              <a:rPr lang="en-GB" sz="2800" dirty="0" err="1" smtClean="0">
                <a:solidFill>
                  <a:schemeClr val="tx1">
                    <a:lumMod val="90000"/>
                    <a:lumOff val="10000"/>
                  </a:schemeClr>
                </a:solidFill>
              </a:rPr>
              <a:t>weltweite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Publikum</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anzusprechen</a:t>
            </a:r>
            <a:r>
              <a:rPr lang="en-GB" sz="2800" dirty="0" smtClean="0">
                <a:solidFill>
                  <a:schemeClr val="tx1">
                    <a:lumMod val="90000"/>
                    <a:lumOff val="10000"/>
                  </a:schemeClr>
                </a:solidFill>
              </a:rPr>
              <a:t>, man </a:t>
            </a:r>
            <a:r>
              <a:rPr lang="en-GB" sz="2800" dirty="0" err="1" smtClean="0">
                <a:solidFill>
                  <a:schemeClr val="tx1">
                    <a:lumMod val="90000"/>
                    <a:lumOff val="10000"/>
                  </a:schemeClr>
                </a:solidFill>
              </a:rPr>
              <a:t>braucht</a:t>
            </a:r>
            <a:r>
              <a:rPr lang="el-GR" sz="2800" dirty="0" smtClean="0">
                <a:solidFill>
                  <a:schemeClr val="tx1">
                    <a:lumMod val="90000"/>
                    <a:lumOff val="10000"/>
                  </a:schemeClr>
                </a:solidFill>
              </a:rPr>
              <a:t>:</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Experte</a:t>
            </a:r>
            <a:r>
              <a:rPr lang="en-US" sz="2800" dirty="0" smtClean="0">
                <a:solidFill>
                  <a:schemeClr val="tx1">
                    <a:lumMod val="90000"/>
                    <a:lumOff val="10000"/>
                  </a:schemeClr>
                </a:solidFill>
              </a:rPr>
              <a:t>; </a:t>
            </a:r>
            <a:r>
              <a:rPr lang="en-US" sz="2800" dirty="0" err="1" smtClean="0">
                <a:solidFill>
                  <a:schemeClr val="tx1">
                    <a:lumMod val="90000"/>
                    <a:lumOff val="10000"/>
                  </a:schemeClr>
                </a:solidFill>
              </a:rPr>
              <a:t>geignete</a:t>
            </a:r>
            <a:r>
              <a:rPr lang="en-US" sz="2800" dirty="0" smtClean="0">
                <a:solidFill>
                  <a:schemeClr val="tx1">
                    <a:lumMod val="90000"/>
                    <a:lumOff val="10000"/>
                  </a:schemeClr>
                </a:solidFill>
              </a:rPr>
              <a:t> </a:t>
            </a:r>
            <a:r>
              <a:rPr lang="en-US" sz="2800" dirty="0" err="1" smtClean="0">
                <a:solidFill>
                  <a:schemeClr val="tx1">
                    <a:lumMod val="90000"/>
                    <a:lumOff val="10000"/>
                  </a:schemeClr>
                </a:solidFill>
              </a:rPr>
              <a:t>Ansprechspartner</a:t>
            </a:r>
            <a:r>
              <a:rPr lang="en-US" sz="2800" dirty="0" smtClean="0">
                <a:solidFill>
                  <a:schemeClr val="tx1">
                    <a:lumMod val="90000"/>
                    <a:lumOff val="10000"/>
                  </a:schemeClr>
                </a:solidFill>
              </a:rPr>
              <a:t>; </a:t>
            </a:r>
            <a:r>
              <a:rPr lang="en-US" sz="2800" dirty="0" err="1" smtClean="0">
                <a:solidFill>
                  <a:schemeClr val="tx1">
                    <a:lumMod val="90000"/>
                    <a:lumOff val="10000"/>
                  </a:schemeClr>
                </a:solidFill>
              </a:rPr>
              <a:t>smarte</a:t>
            </a:r>
            <a:r>
              <a:rPr lang="en-US" sz="2800" dirty="0" smtClean="0">
                <a:solidFill>
                  <a:schemeClr val="tx1">
                    <a:lumMod val="90000"/>
                    <a:lumOff val="10000"/>
                  </a:schemeClr>
                </a:solidFill>
              </a:rPr>
              <a:t> </a:t>
            </a:r>
            <a:r>
              <a:rPr lang="en-US" sz="2800" dirty="0" err="1" smtClean="0">
                <a:solidFill>
                  <a:schemeClr val="tx1">
                    <a:lumMod val="90000"/>
                    <a:lumOff val="10000"/>
                  </a:schemeClr>
                </a:solidFill>
              </a:rPr>
              <a:t>Instrumente</a:t>
            </a:r>
            <a:r>
              <a:rPr lang="en-US" sz="2800" dirty="0" smtClean="0">
                <a:solidFill>
                  <a:schemeClr val="tx1">
                    <a:lumMod val="90000"/>
                    <a:lumOff val="10000"/>
                  </a:schemeClr>
                </a:solidFill>
              </a:rPr>
              <a:t>, </a:t>
            </a:r>
            <a:r>
              <a:rPr lang="en-US" sz="2800" dirty="0" err="1">
                <a:solidFill>
                  <a:schemeClr val="tx1">
                    <a:lumMod val="90000"/>
                    <a:lumOff val="10000"/>
                  </a:schemeClr>
                </a:solidFill>
              </a:rPr>
              <a:t>Rarit</a:t>
            </a:r>
            <a:r>
              <a:rPr lang="de-DE" sz="2800" dirty="0">
                <a:solidFill>
                  <a:schemeClr val="tx1">
                    <a:lumMod val="90000"/>
                    <a:lumOff val="10000"/>
                  </a:schemeClr>
                </a:solidFill>
              </a:rPr>
              <a:t>äten und exklusiver </a:t>
            </a:r>
            <a:r>
              <a:rPr lang="de-DE" sz="2800" dirty="0" smtClean="0">
                <a:solidFill>
                  <a:schemeClr val="tx1">
                    <a:lumMod val="90000"/>
                    <a:lumOff val="10000"/>
                  </a:schemeClr>
                </a:solidFill>
              </a:rPr>
              <a:t>Inhalt, welche  </a:t>
            </a:r>
            <a:r>
              <a:rPr lang="en-GB" sz="2800" dirty="0" err="1">
                <a:solidFill>
                  <a:schemeClr val="tx1">
                    <a:lumMod val="90000"/>
                    <a:lumOff val="10000"/>
                  </a:schemeClr>
                </a:solidFill>
              </a:rPr>
              <a:t>sorgen</a:t>
            </a:r>
            <a:r>
              <a:rPr lang="en-GB" sz="2800" dirty="0">
                <a:solidFill>
                  <a:schemeClr val="tx1">
                    <a:lumMod val="90000"/>
                    <a:lumOff val="10000"/>
                  </a:schemeClr>
                </a:solidFill>
              </a:rPr>
              <a:t> </a:t>
            </a:r>
            <a:r>
              <a:rPr lang="en-GB" sz="2800" dirty="0" err="1">
                <a:solidFill>
                  <a:schemeClr val="tx1">
                    <a:lumMod val="90000"/>
                    <a:lumOff val="10000"/>
                  </a:schemeClr>
                </a:solidFill>
              </a:rPr>
              <a:t>für</a:t>
            </a:r>
            <a:r>
              <a:rPr lang="en-GB" sz="2800" dirty="0">
                <a:solidFill>
                  <a:schemeClr val="tx1">
                    <a:lumMod val="90000"/>
                    <a:lumOff val="10000"/>
                  </a:schemeClr>
                </a:solidFill>
              </a:rPr>
              <a:t> </a:t>
            </a:r>
            <a:r>
              <a:rPr lang="de-DE" sz="2800" dirty="0"/>
              <a:t>eine neue großartige Erzählung für </a:t>
            </a:r>
            <a:r>
              <a:rPr lang="de-DE" sz="2800" dirty="0" smtClean="0"/>
              <a:t>Europa</a:t>
            </a:r>
            <a:endParaRPr lang="en-US" sz="2800" dirty="0">
              <a:solidFill>
                <a:schemeClr val="tx1">
                  <a:lumMod val="90000"/>
                  <a:lumOff val="10000"/>
                </a:schemeClr>
              </a:solidFill>
            </a:endParaRPr>
          </a:p>
        </p:txBody>
      </p:sp>
      <p:sp>
        <p:nvSpPr>
          <p:cNvPr id="32" name="Rectangle 31"/>
          <p:cNvSpPr/>
          <p:nvPr/>
        </p:nvSpPr>
        <p:spPr>
          <a:xfrm>
            <a:off x="907674" y="7376040"/>
            <a:ext cx="13736453" cy="707886"/>
          </a:xfrm>
          <a:prstGeom prst="rect">
            <a:avLst/>
          </a:prstGeom>
          <a:noFill/>
        </p:spPr>
        <p:txBody>
          <a:bodyPr wrap="none" anchor="ctr">
            <a:spAutoFit/>
          </a:bodyPr>
          <a:lstStyle/>
          <a:p>
            <a:r>
              <a:rPr lang="en-GB" sz="4000" b="1" dirty="0" smtClean="0">
                <a:solidFill>
                  <a:schemeClr val="bg1"/>
                </a:solidFill>
                <a:latin typeface="Agency FB" pitchFamily="34" charset="0"/>
              </a:rPr>
              <a:t>… um </a:t>
            </a:r>
            <a:r>
              <a:rPr lang="en-GB" sz="4000" b="1" dirty="0" err="1" smtClean="0">
                <a:solidFill>
                  <a:schemeClr val="bg1"/>
                </a:solidFill>
                <a:latin typeface="Agency FB" pitchFamily="34" charset="0"/>
              </a:rPr>
              <a:t>Kulturorten</a:t>
            </a:r>
            <a:r>
              <a:rPr lang="en-GB" sz="4000" b="1" dirty="0" smtClean="0">
                <a:solidFill>
                  <a:schemeClr val="bg1"/>
                </a:solidFill>
                <a:latin typeface="Agency FB" pitchFamily="34" charset="0"/>
              </a:rPr>
              <a:t> in der </a:t>
            </a:r>
            <a:r>
              <a:rPr lang="en-GB" sz="4000" b="1" dirty="0" err="1" smtClean="0">
                <a:solidFill>
                  <a:schemeClr val="bg1"/>
                </a:solidFill>
                <a:latin typeface="Agency FB" pitchFamily="34" charset="0"/>
              </a:rPr>
              <a:t>Peripherie</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mit</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dem</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weltweiten</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Publikum</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zu</a:t>
            </a:r>
            <a:r>
              <a:rPr lang="en-GB" sz="4000" b="1" dirty="0" smtClean="0">
                <a:solidFill>
                  <a:schemeClr val="bg1"/>
                </a:solidFill>
                <a:latin typeface="Agency FB" pitchFamily="34" charset="0"/>
              </a:rPr>
              <a:t> </a:t>
            </a:r>
            <a:r>
              <a:rPr lang="en-GB" sz="4000" b="1" dirty="0" err="1" smtClean="0">
                <a:solidFill>
                  <a:schemeClr val="bg1"/>
                </a:solidFill>
                <a:latin typeface="Agency FB" pitchFamily="34" charset="0"/>
              </a:rPr>
              <a:t>verbinden</a:t>
            </a:r>
            <a:endParaRPr lang="en-GB" sz="4000" b="1" dirty="0">
              <a:solidFill>
                <a:schemeClr val="bg1"/>
              </a:solidFill>
              <a:latin typeface="Agency FB" pitchFamily="34" charset="0"/>
            </a:endParaRPr>
          </a:p>
        </p:txBody>
      </p:sp>
    </p:spTree>
    <p:extLst>
      <p:ext uri="{BB962C8B-B14F-4D97-AF65-F5344CB8AC3E}">
        <p14:creationId xmlns:p14="http://schemas.microsoft.com/office/powerpoint/2010/main" val="31296233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27" grpId="0" animBg="1"/>
      <p:bldP spid="29" grpId="0" animBg="1"/>
      <p:bldP spid="30" grpId="0" animBg="1"/>
      <p:bldP spid="31"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igla_mpeg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180333" y="518259"/>
            <a:ext cx="12601400" cy="8726750"/>
          </a:xfrm>
          <a:prstGeom prst="rect">
            <a:avLst/>
          </a:prstGeom>
        </p:spPr>
      </p:pic>
      <p:sp>
        <p:nvSpPr>
          <p:cNvPr id="3" name="Rectangle 2"/>
          <p:cNvSpPr/>
          <p:nvPr/>
        </p:nvSpPr>
        <p:spPr>
          <a:xfrm>
            <a:off x="740173" y="632521"/>
            <a:ext cx="9377438" cy="707886"/>
          </a:xfrm>
          <a:prstGeom prst="rect">
            <a:avLst/>
          </a:prstGeom>
          <a:solidFill>
            <a:srgbClr val="E7C9C5"/>
          </a:solidFill>
        </p:spPr>
        <p:txBody>
          <a:bodyPr wrap="square">
            <a:spAutoFit/>
          </a:bodyPr>
          <a:lstStyle/>
          <a:p>
            <a:r>
              <a:rPr lang="en-US" sz="4000" b="1" dirty="0" smtClean="0">
                <a:latin typeface="Agency FB" pitchFamily="34" charset="0"/>
              </a:rPr>
              <a:t>DIVERTIMENTOENTERPRIZE.EU</a:t>
            </a:r>
            <a:endParaRPr lang="en-GB" sz="4000" dirty="0" smtClean="0"/>
          </a:p>
        </p:txBody>
      </p:sp>
    </p:spTree>
    <p:extLst>
      <p:ext uri="{BB962C8B-B14F-4D97-AF65-F5344CB8AC3E}">
        <p14:creationId xmlns:p14="http://schemas.microsoft.com/office/powerpoint/2010/main" val="2347587280"/>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6157" y="632520"/>
            <a:ext cx="8219363"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NACHFRAGE</a:t>
            </a:r>
          </a:p>
        </p:txBody>
      </p:sp>
      <p:grpSp>
        <p:nvGrpSpPr>
          <p:cNvPr id="17" name="Group 16"/>
          <p:cNvGrpSpPr/>
          <p:nvPr/>
        </p:nvGrpSpPr>
        <p:grpSpPr>
          <a:xfrm>
            <a:off x="-555971" y="8841432"/>
            <a:ext cx="4248472" cy="1224137"/>
            <a:chOff x="2710723" y="960749"/>
            <a:chExt cx="4023303" cy="625100"/>
          </a:xfrm>
          <a:noFill/>
        </p:grpSpPr>
        <p:sp>
          <p:nvSpPr>
            <p:cNvPr id="18" name="Title 5"/>
            <p:cNvSpPr txBox="1">
              <a:spLocks/>
            </p:cNvSpPr>
            <p:nvPr/>
          </p:nvSpPr>
          <p:spPr bwMode="auto">
            <a:xfrm>
              <a:off x="3295644" y="960749"/>
              <a:ext cx="2808313" cy="444313"/>
            </a:xfrm>
            <a:prstGeom prst="rect">
              <a:avLst/>
            </a:prstGeom>
            <a:grpFill/>
            <a:ln>
              <a:noFill/>
            </a:ln>
            <a:extLst/>
          </p:spPr>
          <p:txBody>
            <a:bodyPr vert="horz" wrap="square" lIns="91440" tIns="45720" rIns="91440" bIns="45720" numCol="1" rtlCol="0" anchor="b" anchorCtr="0" compatLnSpc="1">
              <a:prstTxWarp prst="textNoShape">
                <a:avLst/>
              </a:prstTxWarp>
              <a:normAutofit/>
            </a:bodyPr>
            <a:lst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a:lstStyle>
            <a:p>
              <a:pPr algn="ctr" fontAlgn="auto">
                <a:buClr>
                  <a:schemeClr val="bg1"/>
                </a:buClr>
                <a:defRPr/>
              </a:pPr>
              <a:r>
                <a:rPr lang="en-US" sz="1100" dirty="0">
                  <a:solidFill>
                    <a:schemeClr val="tx1"/>
                  </a:solidFill>
                </a:rPr>
                <a:t>Motion, Emotion and Imagination</a:t>
              </a:r>
              <a:endParaRPr lang="en-GB" sz="1100" dirty="0">
                <a:solidFill>
                  <a:schemeClr val="tx1"/>
                </a:solidFill>
              </a:endParaRPr>
            </a:p>
          </p:txBody>
        </p:sp>
        <p:sp>
          <p:nvSpPr>
            <p:cNvPr id="19" name="Title 5"/>
            <p:cNvSpPr txBox="1">
              <a:spLocks/>
            </p:cNvSpPr>
            <p:nvPr/>
          </p:nvSpPr>
          <p:spPr bwMode="auto">
            <a:xfrm>
              <a:off x="2710723" y="997520"/>
              <a:ext cx="4023303" cy="588329"/>
            </a:xfrm>
            <a:prstGeom prst="rect">
              <a:avLst/>
            </a:prstGeom>
            <a:grpFill/>
            <a:ln>
              <a:noFill/>
            </a:ln>
            <a:extLst/>
          </p:spPr>
          <p:txBody>
            <a:bodyPr anchor="t"/>
            <a:lstStyle>
              <a:defPPr>
                <a:defRPr lang="en-US"/>
              </a:defPPr>
              <a:lvl1pPr algn="ctr" eaLnBrk="1" hangingPunct="1">
                <a:spcBef>
                  <a:spcPts val="400"/>
                </a:spcBef>
                <a:defRPr sz="3200" b="1">
                  <a:solidFill>
                    <a:schemeClr val="bg1"/>
                  </a:solidFill>
                  <a:latin typeface="Agency FB" pitchFamily="34" charset="0"/>
                  <a:cs typeface="Tunga"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sz="3600" b="0" dirty="0">
                  <a:solidFill>
                    <a:schemeClr val="tx1"/>
                  </a:solidFill>
                </a:rPr>
                <a:t>DIVERTIMENTO</a:t>
              </a:r>
              <a:endParaRPr lang="en-GB" sz="3600" b="0" spc="-300" dirty="0">
                <a:solidFill>
                  <a:schemeClr val="tx1"/>
                </a:solidFill>
              </a:endParaRPr>
            </a:p>
          </p:txBody>
        </p:sp>
      </p:grpSp>
      <p:grpSp>
        <p:nvGrpSpPr>
          <p:cNvPr id="9" name="Group 8"/>
          <p:cNvGrpSpPr/>
          <p:nvPr/>
        </p:nvGrpSpPr>
        <p:grpSpPr>
          <a:xfrm>
            <a:off x="592578" y="4166591"/>
            <a:ext cx="16345816" cy="4746850"/>
            <a:chOff x="596157" y="3721462"/>
            <a:chExt cx="16345816" cy="4746850"/>
          </a:xfrm>
        </p:grpSpPr>
        <p:grpSp>
          <p:nvGrpSpPr>
            <p:cNvPr id="7" name="Group 6"/>
            <p:cNvGrpSpPr/>
            <p:nvPr/>
          </p:nvGrpSpPr>
          <p:grpSpPr>
            <a:xfrm>
              <a:off x="13197557" y="3752193"/>
              <a:ext cx="3744416" cy="2263366"/>
              <a:chOff x="7433060" y="4974838"/>
              <a:chExt cx="2847975" cy="1600200"/>
            </a:xfrm>
          </p:grpSpPr>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33060" y="4974838"/>
                <a:ext cx="2847975" cy="1600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433060" y="6281996"/>
                <a:ext cx="2847975" cy="261118"/>
              </a:xfrm>
              <a:prstGeom prst="rect">
                <a:avLst/>
              </a:prstGeom>
              <a:solidFill>
                <a:schemeClr val="bg1">
                  <a:alpha val="54000"/>
                </a:schemeClr>
              </a:solidFill>
            </p:spPr>
            <p:txBody>
              <a:bodyPr wrap="square">
                <a:spAutoFit/>
              </a:bodyPr>
              <a:lstStyle/>
              <a:p>
                <a:pPr algn="just"/>
                <a:r>
                  <a:rPr lang="en-US" dirty="0"/>
                  <a:t>Rhodes, </a:t>
                </a:r>
                <a:r>
                  <a:rPr lang="en-US" dirty="0" err="1" smtClean="0"/>
                  <a:t>Griechenland</a:t>
                </a:r>
                <a:endParaRPr lang="en-US" dirty="0"/>
              </a:p>
            </p:txBody>
          </p:sp>
        </p:grpSp>
        <p:grpSp>
          <p:nvGrpSpPr>
            <p:cNvPr id="8" name="Group 7"/>
            <p:cNvGrpSpPr/>
            <p:nvPr/>
          </p:nvGrpSpPr>
          <p:grpSpPr>
            <a:xfrm>
              <a:off x="9021093" y="3770453"/>
              <a:ext cx="3960443" cy="2245106"/>
              <a:chOff x="11580347" y="6462126"/>
              <a:chExt cx="3289707" cy="1600777"/>
            </a:xfrm>
          </p:grpSpPr>
          <p:pic>
            <p:nvPicPr>
              <p:cNvPr id="1028" name="Picture 4" descr="Related image"/>
              <p:cNvPicPr>
                <a:picLocks noChangeAspect="1" noChangeArrowheads="1"/>
              </p:cNvPicPr>
              <p:nvPr/>
            </p:nvPicPr>
            <p:blipFill>
              <a:blip r:embed="rId4">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11580347" y="6462126"/>
                <a:ext cx="3273267" cy="1600777"/>
              </a:xfrm>
              <a:prstGeom prst="rect">
                <a:avLst/>
              </a:prstGeom>
              <a:solidFill>
                <a:schemeClr val="bg1">
                  <a:alpha val="54000"/>
                </a:schemeClr>
              </a:solidFill>
              <a:extLst/>
            </p:spPr>
          </p:pic>
          <p:sp>
            <p:nvSpPr>
              <p:cNvPr id="4" name="Rectangle 3"/>
              <p:cNvSpPr/>
              <p:nvPr/>
            </p:nvSpPr>
            <p:spPr>
              <a:xfrm>
                <a:off x="11607281" y="7767371"/>
                <a:ext cx="3262773" cy="267828"/>
              </a:xfrm>
              <a:prstGeom prst="rect">
                <a:avLst/>
              </a:prstGeom>
              <a:solidFill>
                <a:schemeClr val="bg1">
                  <a:alpha val="54000"/>
                </a:schemeClr>
              </a:solidFill>
            </p:spPr>
            <p:txBody>
              <a:bodyPr wrap="square">
                <a:spAutoFit/>
              </a:bodyPr>
              <a:lstStyle/>
              <a:p>
                <a:pPr algn="just"/>
                <a:r>
                  <a:rPr lang="en-US" dirty="0"/>
                  <a:t>Mazaricos, </a:t>
                </a:r>
                <a:r>
                  <a:rPr lang="en-US" dirty="0" err="1" smtClean="0"/>
                  <a:t>Spanien</a:t>
                </a:r>
                <a:endParaRPr lang="en-US" dirty="0"/>
              </a:p>
            </p:txBody>
          </p:sp>
        </p:grpSp>
        <p:grpSp>
          <p:nvGrpSpPr>
            <p:cNvPr id="14" name="Group 13"/>
            <p:cNvGrpSpPr/>
            <p:nvPr/>
          </p:nvGrpSpPr>
          <p:grpSpPr>
            <a:xfrm>
              <a:off x="4844629" y="3775997"/>
              <a:ext cx="3920857" cy="2263366"/>
              <a:chOff x="8609080" y="6462126"/>
              <a:chExt cx="3049788" cy="1620741"/>
            </a:xfrm>
          </p:grpSpPr>
          <p:pic>
            <p:nvPicPr>
              <p:cNvPr id="1032" name="Picture 8" descr="Image result for Lagopesole, Italy"/>
              <p:cNvPicPr>
                <a:picLocks noChangeAspect="1" noChangeArrowheads="1"/>
              </p:cNvPicPr>
              <p:nvPr/>
            </p:nvPicPr>
            <p:blipFill>
              <a:blip r:embed="rId5" cstate="email">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8609080" y="6462126"/>
                <a:ext cx="3049788" cy="162074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629182" y="7794826"/>
                <a:ext cx="3029686" cy="270999"/>
              </a:xfrm>
              <a:prstGeom prst="rect">
                <a:avLst/>
              </a:prstGeom>
              <a:solidFill>
                <a:schemeClr val="bg1">
                  <a:alpha val="54000"/>
                </a:schemeClr>
              </a:solidFill>
            </p:spPr>
            <p:txBody>
              <a:bodyPr wrap="square">
                <a:spAutoFit/>
              </a:bodyPr>
              <a:lstStyle/>
              <a:p>
                <a:pPr algn="just"/>
                <a:r>
                  <a:rPr lang="en-US" dirty="0"/>
                  <a:t>Lagopesole, </a:t>
                </a:r>
                <a:r>
                  <a:rPr lang="en-US" dirty="0" err="1" smtClean="0"/>
                  <a:t>Italine</a:t>
                </a:r>
                <a:endParaRPr lang="en-US" dirty="0"/>
              </a:p>
            </p:txBody>
          </p:sp>
        </p:grpSp>
        <p:grpSp>
          <p:nvGrpSpPr>
            <p:cNvPr id="15" name="Group 14"/>
            <p:cNvGrpSpPr/>
            <p:nvPr/>
          </p:nvGrpSpPr>
          <p:grpSpPr>
            <a:xfrm>
              <a:off x="596157" y="3721462"/>
              <a:ext cx="3960440" cy="2268087"/>
              <a:chOff x="9138863" y="3171960"/>
              <a:chExt cx="3960440" cy="2268087"/>
            </a:xfrm>
          </p:grpSpPr>
          <p:pic>
            <p:nvPicPr>
              <p:cNvPr id="1034" name="Picture 10" descr="Image result for Alba Iulia, Romania"/>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138863" y="3171960"/>
                <a:ext cx="3960440" cy="226808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138863" y="5051570"/>
                <a:ext cx="3960439" cy="369332"/>
              </a:xfrm>
              <a:prstGeom prst="rect">
                <a:avLst/>
              </a:prstGeom>
              <a:solidFill>
                <a:schemeClr val="bg1">
                  <a:alpha val="54000"/>
                </a:schemeClr>
              </a:solidFill>
            </p:spPr>
            <p:txBody>
              <a:bodyPr wrap="square">
                <a:spAutoFit/>
              </a:bodyPr>
              <a:lstStyle/>
              <a:p>
                <a:pPr algn="just"/>
                <a:r>
                  <a:rPr lang="en-US" dirty="0" smtClean="0"/>
                  <a:t>Alba </a:t>
                </a:r>
                <a:r>
                  <a:rPr lang="en-US" dirty="0"/>
                  <a:t>Julia, </a:t>
                </a:r>
                <a:r>
                  <a:rPr lang="en-US" dirty="0" err="1" smtClean="0"/>
                  <a:t>Rumänien</a:t>
                </a:r>
                <a:endParaRPr lang="en-US" dirty="0"/>
              </a:p>
            </p:txBody>
          </p:sp>
        </p:grpSp>
        <p:grpSp>
          <p:nvGrpSpPr>
            <p:cNvPr id="16" name="Group 15"/>
            <p:cNvGrpSpPr/>
            <p:nvPr/>
          </p:nvGrpSpPr>
          <p:grpSpPr>
            <a:xfrm>
              <a:off x="2612381" y="6313415"/>
              <a:ext cx="3909335" cy="2154897"/>
              <a:chOff x="4967742" y="5665343"/>
              <a:chExt cx="3909335" cy="2154897"/>
            </a:xfrm>
          </p:grpSpPr>
          <p:pic>
            <p:nvPicPr>
              <p:cNvPr id="1036" name="Picture 12" descr="Image result for Race-Fram, Slovenia"/>
              <p:cNvPicPr>
                <a:picLocks noChangeAspect="1" noChangeArrowheads="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4967742" y="5665343"/>
                <a:ext cx="3909335" cy="213782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967742" y="7450908"/>
                <a:ext cx="3909335" cy="369332"/>
              </a:xfrm>
              <a:prstGeom prst="rect">
                <a:avLst/>
              </a:prstGeom>
              <a:solidFill>
                <a:schemeClr val="bg1">
                  <a:alpha val="54000"/>
                </a:schemeClr>
              </a:solidFill>
            </p:spPr>
            <p:txBody>
              <a:bodyPr wrap="square">
                <a:spAutoFit/>
              </a:bodyPr>
              <a:lstStyle/>
              <a:p>
                <a:pPr algn="just"/>
                <a:r>
                  <a:rPr lang="en-US" dirty="0"/>
                  <a:t>Race-</a:t>
                </a:r>
                <a:r>
                  <a:rPr lang="en-US" dirty="0" err="1"/>
                  <a:t>Fram</a:t>
                </a:r>
                <a:r>
                  <a:rPr lang="en-US" dirty="0"/>
                  <a:t>, </a:t>
                </a:r>
                <a:r>
                  <a:rPr lang="en-US" dirty="0" err="1" smtClean="0"/>
                  <a:t>Slovenien</a:t>
                </a:r>
                <a:endParaRPr lang="en-US" dirty="0"/>
              </a:p>
            </p:txBody>
          </p:sp>
        </p:grpSp>
        <p:grpSp>
          <p:nvGrpSpPr>
            <p:cNvPr id="20" name="Group 19"/>
            <p:cNvGrpSpPr/>
            <p:nvPr/>
          </p:nvGrpSpPr>
          <p:grpSpPr>
            <a:xfrm>
              <a:off x="11109324" y="6329844"/>
              <a:ext cx="3925188" cy="2138468"/>
              <a:chOff x="11109324" y="5681772"/>
              <a:chExt cx="3925188" cy="2138468"/>
            </a:xfrm>
          </p:grpSpPr>
          <p:pic>
            <p:nvPicPr>
              <p:cNvPr id="1038" name="Picture 14" descr="Image result for Varna, Bulgaria"/>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1109325" y="5681772"/>
                <a:ext cx="3925187" cy="209947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1109324" y="7450908"/>
                <a:ext cx="3925187" cy="369332"/>
              </a:xfrm>
              <a:prstGeom prst="rect">
                <a:avLst/>
              </a:prstGeom>
              <a:solidFill>
                <a:schemeClr val="bg1">
                  <a:alpha val="54000"/>
                </a:schemeClr>
              </a:solidFill>
            </p:spPr>
            <p:txBody>
              <a:bodyPr wrap="square">
                <a:spAutoFit/>
              </a:bodyPr>
              <a:lstStyle/>
              <a:p>
                <a:pPr algn="just"/>
                <a:r>
                  <a:rPr lang="en-US" dirty="0"/>
                  <a:t>Varna, </a:t>
                </a:r>
                <a:r>
                  <a:rPr lang="en-US" dirty="0" err="1" smtClean="0"/>
                  <a:t>Bulgarien</a:t>
                </a:r>
                <a:endParaRPr lang="en-US" dirty="0"/>
              </a:p>
            </p:txBody>
          </p:sp>
        </p:grpSp>
        <p:grpSp>
          <p:nvGrpSpPr>
            <p:cNvPr id="21" name="Group 20"/>
            <p:cNvGrpSpPr/>
            <p:nvPr/>
          </p:nvGrpSpPr>
          <p:grpSpPr>
            <a:xfrm>
              <a:off x="6792072" y="6321152"/>
              <a:ext cx="4101229" cy="2147160"/>
              <a:chOff x="6792072" y="6321152"/>
              <a:chExt cx="4101229" cy="2108171"/>
            </a:xfrm>
          </p:grpSpPr>
          <p:pic>
            <p:nvPicPr>
              <p:cNvPr id="1042" name="Picture 18" descr="Related imag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792072" y="6329845"/>
                <a:ext cx="4101229" cy="209947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6792073" y="6321152"/>
                <a:ext cx="4101228" cy="369332"/>
              </a:xfrm>
              <a:prstGeom prst="rect">
                <a:avLst/>
              </a:prstGeom>
              <a:solidFill>
                <a:schemeClr val="bg1">
                  <a:alpha val="54000"/>
                </a:schemeClr>
              </a:solidFill>
            </p:spPr>
            <p:txBody>
              <a:bodyPr wrap="square">
                <a:spAutoFit/>
              </a:bodyPr>
              <a:lstStyle/>
              <a:p>
                <a:pPr algn="just"/>
                <a:r>
                  <a:rPr lang="en-US" dirty="0" smtClean="0"/>
                  <a:t>Trabzon</a:t>
                </a:r>
                <a:r>
                  <a:rPr lang="el-GR" dirty="0" smtClean="0"/>
                  <a:t>,</a:t>
                </a:r>
                <a:r>
                  <a:rPr lang="en-US" dirty="0" smtClean="0"/>
                  <a:t> </a:t>
                </a:r>
                <a:r>
                  <a:rPr lang="en-US" dirty="0" err="1" smtClean="0"/>
                  <a:t>Türkei</a:t>
                </a:r>
                <a:endParaRPr lang="en-US" dirty="0"/>
              </a:p>
            </p:txBody>
          </p:sp>
        </p:grpSp>
      </p:grpSp>
      <p:sp>
        <p:nvSpPr>
          <p:cNvPr id="29" name="Rectangle 28"/>
          <p:cNvSpPr/>
          <p:nvPr/>
        </p:nvSpPr>
        <p:spPr>
          <a:xfrm>
            <a:off x="596157" y="1592431"/>
            <a:ext cx="16345816" cy="1569660"/>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err="1" smtClean="0"/>
              <a:t>Kulturelle</a:t>
            </a:r>
            <a:r>
              <a:rPr lang="en-US" sz="2400" dirty="0" smtClean="0"/>
              <a:t> und </a:t>
            </a:r>
            <a:r>
              <a:rPr lang="en-US" sz="2400" dirty="0" err="1" smtClean="0"/>
              <a:t>tourtische</a:t>
            </a:r>
            <a:r>
              <a:rPr lang="en-US" sz="2400" dirty="0" smtClean="0"/>
              <a:t> </a:t>
            </a:r>
            <a:r>
              <a:rPr lang="en-US" sz="2400" dirty="0" err="1" smtClean="0"/>
              <a:t>Kommunikation</a:t>
            </a:r>
            <a:r>
              <a:rPr lang="en-US" sz="2400" dirty="0" smtClean="0"/>
              <a:t> </a:t>
            </a:r>
            <a:r>
              <a:rPr lang="en-US" sz="2400" dirty="0" err="1" smtClean="0"/>
              <a:t>ist</a:t>
            </a:r>
            <a:r>
              <a:rPr lang="en-US" sz="2400" dirty="0" smtClean="0"/>
              <a:t> is </a:t>
            </a:r>
            <a:r>
              <a:rPr lang="en-US" sz="2400" dirty="0" err="1" smtClean="0"/>
              <a:t>übersegmentiert</a:t>
            </a:r>
            <a:r>
              <a:rPr lang="en-US" sz="2400" dirty="0" smtClean="0"/>
              <a:t>,</a:t>
            </a:r>
          </a:p>
          <a:p>
            <a:pPr marL="342900" indent="-342900" algn="just">
              <a:buFont typeface="Arial" panose="020B0604020202020204" pitchFamily="34" charset="0"/>
              <a:buChar char="•"/>
            </a:pPr>
            <a:r>
              <a:rPr lang="en-US" sz="2400" dirty="0" err="1" smtClean="0"/>
              <a:t>Kulturbesucher</a:t>
            </a:r>
            <a:r>
              <a:rPr lang="en-US" sz="2400" dirty="0" smtClean="0"/>
              <a:t>  </a:t>
            </a:r>
            <a:r>
              <a:rPr lang="en-US" sz="2400" dirty="0" err="1" smtClean="0"/>
              <a:t>mit</a:t>
            </a:r>
            <a:r>
              <a:rPr lang="en-US" sz="2400" dirty="0" smtClean="0"/>
              <a:t> </a:t>
            </a:r>
            <a:r>
              <a:rPr lang="en-US" sz="2400" dirty="0" err="1" smtClean="0"/>
              <a:t>einem</a:t>
            </a:r>
            <a:r>
              <a:rPr lang="en-US" sz="2400" dirty="0" smtClean="0"/>
              <a:t> </a:t>
            </a:r>
            <a:r>
              <a:rPr lang="en-US" sz="2400" dirty="0" err="1" smtClean="0"/>
              <a:t>armen</a:t>
            </a:r>
            <a:r>
              <a:rPr lang="en-US" sz="2400" dirty="0" smtClean="0"/>
              <a:t> </a:t>
            </a:r>
            <a:r>
              <a:rPr lang="en-US" sz="2400" dirty="0" err="1" smtClean="0"/>
              <a:t>Zeitbudget</a:t>
            </a:r>
            <a:r>
              <a:rPr lang="en-US" sz="2400" dirty="0" smtClean="0"/>
              <a:t> </a:t>
            </a:r>
            <a:r>
              <a:rPr lang="en-US" sz="2400" dirty="0" err="1" smtClean="0"/>
              <a:t>suchen</a:t>
            </a:r>
            <a:r>
              <a:rPr lang="en-US" sz="2400" dirty="0" smtClean="0"/>
              <a:t> </a:t>
            </a:r>
            <a:r>
              <a:rPr lang="en-US" sz="2400" dirty="0" err="1" smtClean="0"/>
              <a:t>nach</a:t>
            </a:r>
            <a:r>
              <a:rPr lang="en-US" sz="2400" dirty="0" smtClean="0"/>
              <a:t> </a:t>
            </a:r>
            <a:r>
              <a:rPr lang="en-US" sz="2400" dirty="0" err="1" smtClean="0"/>
              <a:t>Qualitätsprodukten</a:t>
            </a:r>
            <a:endParaRPr lang="en-US" sz="2400" dirty="0"/>
          </a:p>
          <a:p>
            <a:pPr marL="342900" indent="-342900" algn="just">
              <a:buFont typeface="Arial" panose="020B0604020202020204" pitchFamily="34" charset="0"/>
              <a:buChar char="•"/>
            </a:pPr>
            <a:r>
              <a:rPr lang="de-DE" sz="2400" dirty="0" smtClean="0"/>
              <a:t>Es mangelt die exklusive und konsistente Information in real time</a:t>
            </a:r>
          </a:p>
          <a:p>
            <a:pPr marL="342900" indent="-342900" algn="just">
              <a:buFont typeface="Arial" panose="020B0604020202020204" pitchFamily="34" charset="0"/>
              <a:buChar char="•"/>
            </a:pPr>
            <a:r>
              <a:rPr lang="de-DE" sz="2400" dirty="0" smtClean="0"/>
              <a:t>Es gibt eine beständige Informationslücken zwischen Angebot und Nachfrage</a:t>
            </a:r>
          </a:p>
        </p:txBody>
      </p:sp>
      <p:sp>
        <p:nvSpPr>
          <p:cNvPr id="30" name="Rectangle 29"/>
          <p:cNvSpPr/>
          <p:nvPr/>
        </p:nvSpPr>
        <p:spPr>
          <a:xfrm>
            <a:off x="573124" y="3296816"/>
            <a:ext cx="16345816" cy="830997"/>
          </a:xfrm>
          <a:prstGeom prst="rect">
            <a:avLst/>
          </a:prstGeom>
          <a:solidFill>
            <a:schemeClr val="bg1"/>
          </a:solidFill>
        </p:spPr>
        <p:txBody>
          <a:bodyPr wrap="square">
            <a:spAutoFit/>
          </a:bodyPr>
          <a:lstStyle/>
          <a:p>
            <a:pPr algn="just"/>
            <a:r>
              <a:rPr lang="en-US" sz="2400" dirty="0" smtClean="0"/>
              <a:t>DIVERTIMENTO steps </a:t>
            </a:r>
            <a:r>
              <a:rPr lang="en-US" sz="2400" dirty="0"/>
              <a:t>already on 70 </a:t>
            </a:r>
            <a:r>
              <a:rPr lang="en-US" sz="2400" dirty="0" smtClean="0"/>
              <a:t>geo-locations</a:t>
            </a:r>
            <a:r>
              <a:rPr lang="en-US" sz="2400" dirty="0"/>
              <a:t>, offering </a:t>
            </a:r>
            <a:r>
              <a:rPr lang="en-US" sz="2400" dirty="0" smtClean="0"/>
              <a:t>in-situ </a:t>
            </a:r>
            <a:r>
              <a:rPr lang="en-US" sz="2400" dirty="0"/>
              <a:t>&amp; ex-situ experience, thanks to content and certified information, live events, educational activities.</a:t>
            </a:r>
          </a:p>
        </p:txBody>
      </p:sp>
    </p:spTree>
    <p:extLst>
      <p:ext uri="{BB962C8B-B14F-4D97-AF65-F5344CB8AC3E}">
        <p14:creationId xmlns:p14="http://schemas.microsoft.com/office/powerpoint/2010/main" val="17255046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96159" y="560512"/>
            <a:ext cx="7992886" cy="707886"/>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ANGEBOT</a:t>
            </a:r>
            <a:endParaRPr lang="en-GB" sz="4000" dirty="0">
              <a:solidFill>
                <a:schemeClr val="tx1">
                  <a:lumMod val="90000"/>
                  <a:lumOff val="10000"/>
                </a:schemeClr>
              </a:solidFill>
            </a:endParaRPr>
          </a:p>
        </p:txBody>
      </p:sp>
      <p:sp>
        <p:nvSpPr>
          <p:cNvPr id="34" name="Rectangle 33"/>
          <p:cNvSpPr/>
          <p:nvPr/>
        </p:nvSpPr>
        <p:spPr>
          <a:xfrm>
            <a:off x="596157" y="4664968"/>
            <a:ext cx="7992887" cy="461665"/>
          </a:xfrm>
          <a:prstGeom prst="rect">
            <a:avLst/>
          </a:prstGeom>
          <a:solidFill>
            <a:schemeClr val="bg1"/>
          </a:solidFill>
        </p:spPr>
        <p:txBody>
          <a:bodyPr wrap="square">
            <a:spAutoFit/>
          </a:bodyPr>
          <a:lstStyle/>
          <a:p>
            <a:r>
              <a:rPr lang="en-GB" sz="2400" dirty="0" smtClean="0">
                <a:solidFill>
                  <a:schemeClr val="tx1">
                    <a:lumMod val="90000"/>
                    <a:lumOff val="10000"/>
                  </a:schemeClr>
                </a:solidFill>
              </a:rPr>
              <a:t>      </a:t>
            </a:r>
            <a:endParaRPr lang="en-GB" sz="1600" dirty="0">
              <a:solidFill>
                <a:schemeClr val="tx1">
                  <a:lumMod val="90000"/>
                  <a:lumOff val="10000"/>
                </a:schemeClr>
              </a:solidFill>
            </a:endParaRPr>
          </a:p>
        </p:txBody>
      </p:sp>
      <p:grpSp>
        <p:nvGrpSpPr>
          <p:cNvPr id="4" name="Group 3"/>
          <p:cNvGrpSpPr/>
          <p:nvPr/>
        </p:nvGrpSpPr>
        <p:grpSpPr>
          <a:xfrm>
            <a:off x="569666" y="1662994"/>
            <a:ext cx="8019380" cy="6560048"/>
            <a:chOff x="569666" y="1662994"/>
            <a:chExt cx="8019380" cy="6560048"/>
          </a:xfrm>
        </p:grpSpPr>
        <p:sp>
          <p:nvSpPr>
            <p:cNvPr id="28" name="Rectangle 27"/>
            <p:cNvSpPr/>
            <p:nvPr/>
          </p:nvSpPr>
          <p:spPr>
            <a:xfrm>
              <a:off x="596160" y="6653382"/>
              <a:ext cx="7992886" cy="1569660"/>
            </a:xfrm>
            <a:prstGeom prst="rect">
              <a:avLst/>
            </a:prstGeom>
            <a:solidFill>
              <a:schemeClr val="bg2">
                <a:lumMod val="90000"/>
              </a:schemeClr>
            </a:solidFill>
          </p:spPr>
          <p:txBody>
            <a:bodyPr wrap="square">
              <a:spAutoFit/>
            </a:bodyPr>
            <a:lstStyle/>
            <a:p>
              <a:r>
                <a:rPr lang="en-GB" sz="3200" dirty="0" smtClean="0">
                  <a:solidFill>
                    <a:schemeClr val="tx1">
                      <a:lumMod val="90000"/>
                      <a:lumOff val="10000"/>
                    </a:schemeClr>
                  </a:solidFill>
                </a:rPr>
                <a:t>…</a:t>
              </a:r>
              <a:r>
                <a:rPr lang="en-GB" sz="3200" b="1" dirty="0" smtClean="0">
                  <a:solidFill>
                    <a:schemeClr val="tx1">
                      <a:lumMod val="90000"/>
                      <a:lumOff val="10000"/>
                    </a:schemeClr>
                  </a:solidFill>
                </a:rPr>
                <a:t>and enable </a:t>
              </a:r>
              <a:r>
                <a:rPr lang="en-GB" sz="3200" dirty="0" smtClean="0">
                  <a:solidFill>
                    <a:schemeClr val="tx1">
                      <a:lumMod val="90000"/>
                      <a:lumOff val="10000"/>
                    </a:schemeClr>
                  </a:solidFill>
                </a:rPr>
                <a:t>the continuous development of </a:t>
              </a:r>
              <a:r>
                <a:rPr lang="en-GB" sz="3200" b="1" dirty="0" smtClean="0">
                  <a:solidFill>
                    <a:schemeClr val="tx1">
                      <a:lumMod val="90000"/>
                      <a:lumOff val="10000"/>
                    </a:schemeClr>
                  </a:solidFill>
                </a:rPr>
                <a:t>a European</a:t>
              </a:r>
              <a:r>
                <a:rPr lang="en-GB" sz="3200" dirty="0" smtClean="0">
                  <a:solidFill>
                    <a:schemeClr val="tx1">
                      <a:lumMod val="90000"/>
                      <a:lumOff val="10000"/>
                    </a:schemeClr>
                  </a:solidFill>
                </a:rPr>
                <a:t> </a:t>
              </a:r>
              <a:r>
                <a:rPr lang="en-GB" sz="3200" b="1" dirty="0" smtClean="0">
                  <a:solidFill>
                    <a:schemeClr val="tx1">
                      <a:lumMod val="90000"/>
                      <a:lumOff val="10000"/>
                    </a:schemeClr>
                  </a:solidFill>
                </a:rPr>
                <a:t>transmedia tourism platform </a:t>
              </a:r>
              <a:r>
                <a:rPr lang="en-GB" sz="3200" dirty="0" smtClean="0">
                  <a:solidFill>
                    <a:schemeClr val="tx1">
                      <a:lumMod val="90000"/>
                      <a:lumOff val="10000"/>
                    </a:schemeClr>
                  </a:solidFill>
                </a:rPr>
                <a:t>for  cultural destinations</a:t>
              </a:r>
              <a:endParaRPr lang="en-GB" sz="3200" dirty="0">
                <a:solidFill>
                  <a:schemeClr val="tx1">
                    <a:lumMod val="90000"/>
                    <a:lumOff val="10000"/>
                  </a:schemeClr>
                </a:solidFill>
              </a:endParaRPr>
            </a:p>
          </p:txBody>
        </p:sp>
        <p:grpSp>
          <p:nvGrpSpPr>
            <p:cNvPr id="3" name="Group 2"/>
            <p:cNvGrpSpPr/>
            <p:nvPr/>
          </p:nvGrpSpPr>
          <p:grpSpPr>
            <a:xfrm>
              <a:off x="569666" y="1662994"/>
              <a:ext cx="8019378" cy="4730166"/>
              <a:chOff x="569666" y="1662994"/>
              <a:chExt cx="8019378" cy="4730166"/>
            </a:xfrm>
          </p:grpSpPr>
          <p:sp>
            <p:nvSpPr>
              <p:cNvPr id="6" name="Rectangle 5"/>
              <p:cNvSpPr/>
              <p:nvPr/>
            </p:nvSpPr>
            <p:spPr>
              <a:xfrm>
                <a:off x="569666" y="1662994"/>
                <a:ext cx="7992887" cy="1261884"/>
              </a:xfrm>
              <a:prstGeom prst="rect">
                <a:avLst/>
              </a:prstGeom>
              <a:solidFill>
                <a:schemeClr val="bg2">
                  <a:lumMod val="90000"/>
                </a:schemeClr>
              </a:solidFill>
            </p:spPr>
            <p:txBody>
              <a:bodyPr wrap="square">
                <a:spAutoFit/>
              </a:bodyPr>
              <a:lstStyle/>
              <a:p>
                <a:r>
                  <a:rPr lang="en-GB" sz="2800" b="1" dirty="0" smtClean="0">
                    <a:solidFill>
                      <a:schemeClr val="tx1">
                        <a:lumMod val="90000"/>
                        <a:lumOff val="10000"/>
                      </a:schemeClr>
                    </a:solidFill>
                  </a:rPr>
                  <a:t>We combine </a:t>
                </a:r>
                <a:r>
                  <a:rPr lang="en-GB" sz="2400" dirty="0" smtClean="0">
                    <a:solidFill>
                      <a:schemeClr val="tx1">
                        <a:lumMod val="90000"/>
                        <a:lumOff val="10000"/>
                      </a:schemeClr>
                    </a:solidFill>
                  </a:rPr>
                  <a:t>corresponding creative, content and promotion assets or needs of distinctive local </a:t>
                </a:r>
                <a:r>
                  <a:rPr lang="en-GB" sz="2400" dirty="0">
                    <a:solidFill>
                      <a:schemeClr val="tx1">
                        <a:lumMod val="90000"/>
                        <a:lumOff val="10000"/>
                      </a:schemeClr>
                    </a:solidFill>
                  </a:rPr>
                  <a:t>and regional </a:t>
                </a:r>
                <a:r>
                  <a:rPr lang="en-GB" sz="2400" dirty="0" smtClean="0">
                    <a:solidFill>
                      <a:schemeClr val="tx1">
                        <a:lumMod val="90000"/>
                        <a:lumOff val="10000"/>
                      </a:schemeClr>
                    </a:solidFill>
                  </a:rPr>
                  <a:t>cultural partners to:</a:t>
                </a:r>
                <a:endParaRPr lang="en-GB" sz="1600" dirty="0">
                  <a:solidFill>
                    <a:schemeClr val="tx1">
                      <a:lumMod val="90000"/>
                      <a:lumOff val="10000"/>
                    </a:schemeClr>
                  </a:solidFill>
                </a:endParaRPr>
              </a:p>
            </p:txBody>
          </p:sp>
          <p:sp>
            <p:nvSpPr>
              <p:cNvPr id="29" name="Rectangle 28"/>
              <p:cNvSpPr/>
              <p:nvPr/>
            </p:nvSpPr>
            <p:spPr>
              <a:xfrm>
                <a:off x="596157" y="5500608"/>
                <a:ext cx="7992887"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3. </a:t>
                </a:r>
                <a:r>
                  <a:rPr lang="en-GB" sz="2400" dirty="0" smtClean="0">
                    <a:solidFill>
                      <a:schemeClr val="tx1">
                        <a:lumMod val="90000"/>
                        <a:lumOff val="10000"/>
                      </a:schemeClr>
                    </a:solidFill>
                  </a:rPr>
                  <a:t>generate economies of scale: </a:t>
                </a:r>
                <a:r>
                  <a:rPr lang="en-GB" sz="2400" dirty="0">
                    <a:solidFill>
                      <a:schemeClr val="tx1">
                        <a:lumMod val="90000"/>
                        <a:lumOff val="10000"/>
                      </a:schemeClr>
                    </a:solidFill>
                  </a:rPr>
                  <a:t> synergies, co-productions and networking opportunities</a:t>
                </a:r>
              </a:p>
            </p:txBody>
          </p:sp>
          <p:sp>
            <p:nvSpPr>
              <p:cNvPr id="33" name="Rectangle 32"/>
              <p:cNvSpPr/>
              <p:nvPr/>
            </p:nvSpPr>
            <p:spPr>
              <a:xfrm>
                <a:off x="596157" y="3195191"/>
                <a:ext cx="7992887"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1. </a:t>
                </a:r>
                <a:r>
                  <a:rPr lang="en-GB" sz="2400" dirty="0" smtClean="0">
                    <a:solidFill>
                      <a:schemeClr val="tx1">
                        <a:lumMod val="90000"/>
                        <a:lumOff val="10000"/>
                      </a:schemeClr>
                    </a:solidFill>
                  </a:rPr>
                  <a:t>jointly support the </a:t>
                </a:r>
                <a:r>
                  <a:rPr lang="en-GB" sz="2400" dirty="0">
                    <a:solidFill>
                      <a:schemeClr val="tx1">
                        <a:lumMod val="90000"/>
                        <a:lumOff val="10000"/>
                      </a:schemeClr>
                    </a:solidFill>
                  </a:rPr>
                  <a:t>sustainable </a:t>
                </a:r>
                <a:r>
                  <a:rPr lang="en-GB" sz="2400" dirty="0" smtClean="0">
                    <a:solidFill>
                      <a:schemeClr val="tx1">
                        <a:lumMod val="90000"/>
                        <a:lumOff val="10000"/>
                      </a:schemeClr>
                    </a:solidFill>
                  </a:rPr>
                  <a:t>development </a:t>
                </a:r>
                <a:r>
                  <a:rPr lang="en-GB" sz="2400" dirty="0">
                    <a:solidFill>
                      <a:schemeClr val="tx1">
                        <a:lumMod val="90000"/>
                        <a:lumOff val="10000"/>
                      </a:schemeClr>
                    </a:solidFill>
                  </a:rPr>
                  <a:t>of </a:t>
                </a:r>
                <a:r>
                  <a:rPr lang="en-GB" sz="2400" dirty="0" smtClean="0">
                    <a:solidFill>
                      <a:schemeClr val="tx1">
                        <a:lumMod val="90000"/>
                        <a:lumOff val="10000"/>
                      </a:schemeClr>
                    </a:solidFill>
                  </a:rPr>
                  <a:t>the local communities</a:t>
                </a:r>
                <a:endParaRPr lang="en-GB" sz="2400" dirty="0">
                  <a:solidFill>
                    <a:schemeClr val="tx1">
                      <a:lumMod val="90000"/>
                      <a:lumOff val="10000"/>
                    </a:schemeClr>
                  </a:solidFill>
                </a:endParaRPr>
              </a:p>
            </p:txBody>
          </p:sp>
          <p:sp>
            <p:nvSpPr>
              <p:cNvPr id="36" name="Rectangle 35"/>
              <p:cNvSpPr/>
              <p:nvPr/>
            </p:nvSpPr>
            <p:spPr>
              <a:xfrm>
                <a:off x="596157" y="4232920"/>
                <a:ext cx="7992887" cy="1138773"/>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2. </a:t>
                </a:r>
                <a:r>
                  <a:rPr lang="en-GB" sz="2400" dirty="0" smtClean="0">
                    <a:solidFill>
                      <a:schemeClr val="tx1">
                        <a:lumMod val="90000"/>
                        <a:lumOff val="10000"/>
                      </a:schemeClr>
                    </a:solidFill>
                  </a:rPr>
                  <a:t>meet current and future touristic</a:t>
                </a:r>
                <a:r>
                  <a:rPr lang="en-GB" sz="2400" dirty="0">
                    <a:solidFill>
                      <a:schemeClr val="tx1">
                        <a:lumMod val="90000"/>
                        <a:lumOff val="10000"/>
                      </a:schemeClr>
                    </a:solidFill>
                  </a:rPr>
                  <a:t>, creative, marketing and production needs </a:t>
                </a:r>
              </a:p>
              <a:p>
                <a:endParaRPr lang="en-GB" sz="1600" dirty="0">
                  <a:solidFill>
                    <a:schemeClr val="tx1">
                      <a:lumMod val="90000"/>
                      <a:lumOff val="10000"/>
                    </a:schemeClr>
                  </a:solidFill>
                </a:endParaRPr>
              </a:p>
            </p:txBody>
          </p:sp>
        </p:grpSp>
      </p:grpSp>
      <p:pic>
        <p:nvPicPr>
          <p:cNvPr id="2" name="test animation_mpeg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589045" y="1671328"/>
            <a:ext cx="8856984" cy="4982054"/>
          </a:xfrm>
          <a:prstGeom prst="rect">
            <a:avLst/>
          </a:prstGeom>
        </p:spPr>
      </p:pic>
    </p:spTree>
    <p:extLst>
      <p:ext uri="{BB962C8B-B14F-4D97-AF65-F5344CB8AC3E}">
        <p14:creationId xmlns:p14="http://schemas.microsoft.com/office/powerpoint/2010/main" val="17188786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bldLst>
      <p:bldP spid="3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49781" y="549524"/>
            <a:ext cx="5688630" cy="1323439"/>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MULTI</a:t>
            </a:r>
            <a:r>
              <a:rPr lang="en-US" sz="4000" b="1" dirty="0">
                <a:solidFill>
                  <a:schemeClr val="tx1">
                    <a:lumMod val="90000"/>
                    <a:lumOff val="10000"/>
                  </a:schemeClr>
                </a:solidFill>
                <a:latin typeface="Agency FB" pitchFamily="34" charset="0"/>
              </a:rPr>
              <a:t>-</a:t>
            </a:r>
            <a:r>
              <a:rPr lang="en-GB" sz="4000" b="1" dirty="0" smtClean="0">
                <a:solidFill>
                  <a:schemeClr val="tx1">
                    <a:lumMod val="90000"/>
                    <a:lumOff val="10000"/>
                  </a:schemeClr>
                </a:solidFill>
                <a:latin typeface="Agency FB" pitchFamily="34" charset="0"/>
              </a:rPr>
              <a:t>SENSORISCHE ERLEBNISSE</a:t>
            </a:r>
            <a:endParaRPr lang="en-GB" sz="4000" dirty="0">
              <a:solidFill>
                <a:schemeClr val="tx1">
                  <a:lumMod val="90000"/>
                  <a:lumOff val="10000"/>
                </a:schemeClr>
              </a:solidFill>
            </a:endParaRPr>
          </a:p>
        </p:txBody>
      </p:sp>
      <p:grpSp>
        <p:nvGrpSpPr>
          <p:cNvPr id="3" name="Group 2"/>
          <p:cNvGrpSpPr/>
          <p:nvPr/>
        </p:nvGrpSpPr>
        <p:grpSpPr>
          <a:xfrm>
            <a:off x="49781" y="0"/>
            <a:ext cx="17151881" cy="8985448"/>
            <a:chOff x="49781" y="0"/>
            <a:chExt cx="17151881" cy="8985448"/>
          </a:xfrm>
        </p:grpSpPr>
        <p:sp>
          <p:nvSpPr>
            <p:cNvPr id="11" name="Rectangle 10"/>
            <p:cNvSpPr/>
            <p:nvPr/>
          </p:nvSpPr>
          <p:spPr>
            <a:xfrm>
              <a:off x="4689827" y="1670682"/>
              <a:ext cx="4176464" cy="461665"/>
            </a:xfrm>
            <a:prstGeom prst="rect">
              <a:avLst/>
            </a:prstGeom>
            <a:solidFill>
              <a:schemeClr val="bg1"/>
            </a:solidFill>
          </p:spPr>
          <p:txBody>
            <a:bodyPr wrap="square">
              <a:spAutoFit/>
            </a:bodyPr>
            <a:lstStyle/>
            <a:p>
              <a:r>
                <a:rPr lang="en-US" sz="2400" b="1" dirty="0" err="1" smtClean="0">
                  <a:solidFill>
                    <a:schemeClr val="tx1">
                      <a:lumMod val="90000"/>
                      <a:lumOff val="10000"/>
                    </a:schemeClr>
                  </a:solidFill>
                </a:rPr>
                <a:t>Neue</a:t>
              </a:r>
              <a:r>
                <a:rPr lang="en-US" sz="2400" b="1" dirty="0" smtClean="0">
                  <a:solidFill>
                    <a:schemeClr val="tx1">
                      <a:lumMod val="90000"/>
                      <a:lumOff val="10000"/>
                    </a:schemeClr>
                  </a:solidFill>
                </a:rPr>
                <a:t> </a:t>
              </a:r>
              <a:r>
                <a:rPr lang="en-US" sz="2400" b="1" dirty="0" err="1" smtClean="0">
                  <a:solidFill>
                    <a:schemeClr val="tx1">
                      <a:lumMod val="90000"/>
                      <a:lumOff val="10000"/>
                    </a:schemeClr>
                  </a:solidFill>
                </a:rPr>
                <a:t>Erlebnisse</a:t>
              </a:r>
              <a:endParaRPr lang="en-US" sz="2400" b="1" dirty="0">
                <a:solidFill>
                  <a:schemeClr val="tx1">
                    <a:lumMod val="90000"/>
                    <a:lumOff val="10000"/>
                  </a:schemeClr>
                </a:solidFill>
              </a:endParaRPr>
            </a:p>
          </p:txBody>
        </p:sp>
        <p:sp>
          <p:nvSpPr>
            <p:cNvPr id="22" name="Rectangle 21"/>
            <p:cNvSpPr/>
            <p:nvPr/>
          </p:nvSpPr>
          <p:spPr>
            <a:xfrm>
              <a:off x="8611272" y="3339207"/>
              <a:ext cx="4176464" cy="461665"/>
            </a:xfrm>
            <a:prstGeom prst="rect">
              <a:avLst/>
            </a:prstGeom>
            <a:solidFill>
              <a:schemeClr val="bg1"/>
            </a:solidFill>
          </p:spPr>
          <p:txBody>
            <a:bodyPr wrap="square">
              <a:spAutoFit/>
            </a:bodyPr>
            <a:lstStyle/>
            <a:p>
              <a:r>
                <a:rPr lang="en-US" sz="2400" b="1" dirty="0" err="1" smtClean="0">
                  <a:solidFill>
                    <a:schemeClr val="tx1">
                      <a:lumMod val="90000"/>
                      <a:lumOff val="10000"/>
                    </a:schemeClr>
                  </a:solidFill>
                </a:rPr>
                <a:t>Neuartige</a:t>
              </a:r>
              <a:r>
                <a:rPr lang="en-US" sz="2400" b="1" dirty="0" smtClean="0">
                  <a:solidFill>
                    <a:schemeClr val="tx1">
                      <a:lumMod val="90000"/>
                      <a:lumOff val="10000"/>
                    </a:schemeClr>
                  </a:solidFill>
                </a:rPr>
                <a:t> </a:t>
              </a:r>
              <a:r>
                <a:rPr lang="en-US" sz="2400" b="1" dirty="0" err="1" smtClean="0">
                  <a:solidFill>
                    <a:schemeClr val="tx1">
                      <a:lumMod val="90000"/>
                      <a:lumOff val="10000"/>
                    </a:schemeClr>
                  </a:solidFill>
                </a:rPr>
                <a:t>Empfindungen</a:t>
              </a:r>
              <a:endParaRPr lang="en-US" sz="2400" b="1" dirty="0">
                <a:solidFill>
                  <a:schemeClr val="tx1">
                    <a:lumMod val="90000"/>
                    <a:lumOff val="10000"/>
                  </a:schemeClr>
                </a:solidFill>
              </a:endParaRPr>
            </a:p>
          </p:txBody>
        </p:sp>
        <p:sp>
          <p:nvSpPr>
            <p:cNvPr id="23" name="Rectangle 22"/>
            <p:cNvSpPr/>
            <p:nvPr/>
          </p:nvSpPr>
          <p:spPr>
            <a:xfrm>
              <a:off x="4625658" y="7453708"/>
              <a:ext cx="4176464" cy="461665"/>
            </a:xfrm>
            <a:prstGeom prst="rect">
              <a:avLst/>
            </a:prstGeom>
            <a:solidFill>
              <a:schemeClr val="bg1"/>
            </a:solidFill>
          </p:spPr>
          <p:txBody>
            <a:bodyPr wrap="square">
              <a:spAutoFit/>
            </a:bodyPr>
            <a:lstStyle/>
            <a:p>
              <a:r>
                <a:rPr lang="en-US" sz="2400" b="1" dirty="0" err="1" smtClean="0">
                  <a:solidFill>
                    <a:schemeClr val="tx1">
                      <a:lumMod val="90000"/>
                      <a:lumOff val="10000"/>
                    </a:schemeClr>
                  </a:solidFill>
                </a:rPr>
                <a:t>Neue</a:t>
              </a:r>
              <a:r>
                <a:rPr lang="en-US" sz="2400" b="1" dirty="0" smtClean="0">
                  <a:solidFill>
                    <a:schemeClr val="tx1">
                      <a:lumMod val="90000"/>
                      <a:lumOff val="10000"/>
                    </a:schemeClr>
                  </a:solidFill>
                </a:rPr>
                <a:t> </a:t>
              </a:r>
              <a:r>
                <a:rPr lang="en-US" sz="2400" b="1" dirty="0" err="1" smtClean="0">
                  <a:solidFill>
                    <a:schemeClr val="tx1">
                      <a:lumMod val="90000"/>
                      <a:lumOff val="10000"/>
                    </a:schemeClr>
                  </a:solidFill>
                </a:rPr>
                <a:t>Qualiltätstandards</a:t>
              </a:r>
              <a:endParaRPr lang="en-US" sz="2400" b="1" dirty="0">
                <a:solidFill>
                  <a:schemeClr val="tx1">
                    <a:lumMod val="90000"/>
                    <a:lumOff val="10000"/>
                  </a:schemeClr>
                </a:solidFill>
              </a:endParaRPr>
            </a:p>
          </p:txBody>
        </p:sp>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81980" y="0"/>
              <a:ext cx="8446886" cy="3368824"/>
            </a:xfrm>
            <a:prstGeom prst="rect">
              <a:avLst/>
            </a:prstGeom>
            <a:ln>
              <a:solidFill>
                <a:schemeClr val="bg1"/>
              </a:solidFill>
            </a:ln>
          </p:spPr>
        </p:pic>
        <p:pic>
          <p:nvPicPr>
            <p:cNvPr id="2" name="Picture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a:xfrm>
              <a:off x="49781" y="2144688"/>
              <a:ext cx="8611272" cy="5256584"/>
            </a:xfrm>
            <a:prstGeom prst="rect">
              <a:avLst/>
            </a:prstGeom>
            <a:ln>
              <a:solidFill>
                <a:schemeClr val="bg1"/>
              </a:solidFill>
            </a:ln>
          </p:spPr>
        </p:pic>
        <p:pic>
          <p:nvPicPr>
            <p:cNvPr id="12" name="Picture 11" descr="cid:6419B932-65E8-4A24-8BA5-1AC60690ECA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611272" y="3797200"/>
              <a:ext cx="8590390" cy="5188248"/>
            </a:xfrm>
            <a:prstGeom prst="rect">
              <a:avLst/>
            </a:prstGeom>
            <a:noFill/>
            <a:ln w="3175">
              <a:solidFill>
                <a:schemeClr val="bg1"/>
              </a:solidFill>
            </a:ln>
          </p:spPr>
        </p:pic>
      </p:grpSp>
    </p:spTree>
    <p:extLst>
      <p:ext uri="{BB962C8B-B14F-4D97-AF65-F5344CB8AC3E}">
        <p14:creationId xmlns:p14="http://schemas.microsoft.com/office/powerpoint/2010/main" val="4656766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1293" y="35756"/>
            <a:ext cx="6788846" cy="8949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62920" y="1712639"/>
            <a:ext cx="10058373" cy="954107"/>
          </a:xfrm>
          <a:prstGeom prst="rect">
            <a:avLst/>
          </a:prstGeom>
          <a:solidFill>
            <a:schemeClr val="bg1"/>
          </a:solidFill>
        </p:spPr>
        <p:txBody>
          <a:bodyPr wrap="square">
            <a:spAutoFit/>
          </a:bodyPr>
          <a:lstStyle/>
          <a:p>
            <a:pPr algn="just"/>
            <a:r>
              <a:rPr lang="en-GB" sz="2800" b="1" dirty="0" err="1" smtClean="0">
                <a:solidFill>
                  <a:schemeClr val="tx1">
                    <a:lumMod val="90000"/>
                    <a:lumOff val="10000"/>
                  </a:schemeClr>
                </a:solidFill>
                <a:latin typeface="+mj-lt"/>
              </a:rPr>
              <a:t>Ein</a:t>
            </a:r>
            <a:r>
              <a:rPr lang="en-GB" sz="2800" b="1" dirty="0" smtClean="0">
                <a:solidFill>
                  <a:schemeClr val="tx1">
                    <a:lumMod val="90000"/>
                    <a:lumOff val="10000"/>
                  </a:schemeClr>
                </a:solidFill>
                <a:latin typeface="+mj-lt"/>
              </a:rPr>
              <a:t> </a:t>
            </a:r>
            <a:r>
              <a:rPr lang="en-GB" sz="2800" b="1" dirty="0" err="1" smtClean="0">
                <a:solidFill>
                  <a:schemeClr val="tx1">
                    <a:lumMod val="90000"/>
                    <a:lumOff val="10000"/>
                  </a:schemeClr>
                </a:solidFill>
                <a:latin typeface="+mj-lt"/>
              </a:rPr>
              <a:t>integratives</a:t>
            </a:r>
            <a:r>
              <a:rPr lang="en-GB" sz="2800" b="1" dirty="0" smtClean="0">
                <a:solidFill>
                  <a:schemeClr val="tx1">
                    <a:lumMod val="90000"/>
                    <a:lumOff val="10000"/>
                  </a:schemeClr>
                </a:solidFill>
                <a:latin typeface="+mj-lt"/>
              </a:rPr>
              <a:t> </a:t>
            </a:r>
            <a:r>
              <a:rPr lang="en-GB" sz="2800" b="1" dirty="0" err="1" smtClean="0">
                <a:solidFill>
                  <a:schemeClr val="tx1">
                    <a:lumMod val="90000"/>
                    <a:lumOff val="10000"/>
                  </a:schemeClr>
                </a:solidFill>
                <a:latin typeface="+mj-lt"/>
              </a:rPr>
              <a:t>Kulturerlebnis</a:t>
            </a:r>
            <a:r>
              <a:rPr lang="en-GB" sz="2800" b="1" dirty="0" smtClean="0">
                <a:solidFill>
                  <a:schemeClr val="tx1">
                    <a:lumMod val="90000"/>
                    <a:lumOff val="10000"/>
                  </a:schemeClr>
                </a:solidFill>
                <a:latin typeface="+mj-lt"/>
              </a:rPr>
              <a:t> </a:t>
            </a:r>
            <a:r>
              <a:rPr lang="en-GB" sz="2800" dirty="0" smtClean="0">
                <a:solidFill>
                  <a:schemeClr val="tx1">
                    <a:lumMod val="90000"/>
                    <a:lumOff val="10000"/>
                  </a:schemeClr>
                </a:solidFill>
                <a:latin typeface="+mj-lt"/>
              </a:rPr>
              <a:t>in 7 L</a:t>
            </a:r>
            <a:r>
              <a:rPr lang="de-DE" sz="2800" dirty="0" smtClean="0">
                <a:solidFill>
                  <a:schemeClr val="tx1">
                    <a:lumMod val="90000"/>
                    <a:lumOff val="10000"/>
                  </a:schemeClr>
                </a:solidFill>
                <a:latin typeface="+mj-lt"/>
              </a:rPr>
              <a:t>ändern</a:t>
            </a:r>
            <a:r>
              <a:rPr lang="en-GB" sz="2800" dirty="0" smtClean="0">
                <a:solidFill>
                  <a:schemeClr val="tx1">
                    <a:lumMod val="90000"/>
                    <a:lumOff val="10000"/>
                  </a:schemeClr>
                </a:solidFill>
                <a:latin typeface="+mj-lt"/>
              </a:rPr>
              <a:t> and</a:t>
            </a:r>
            <a:r>
              <a:rPr lang="el-GR" sz="2800" dirty="0" smtClean="0">
                <a:solidFill>
                  <a:schemeClr val="tx1">
                    <a:lumMod val="90000"/>
                    <a:lumOff val="10000"/>
                  </a:schemeClr>
                </a:solidFill>
                <a:latin typeface="+mj-lt"/>
              </a:rPr>
              <a:t> </a:t>
            </a:r>
            <a:r>
              <a:rPr lang="en-GB" sz="2800" dirty="0" smtClean="0">
                <a:solidFill>
                  <a:schemeClr val="tx1">
                    <a:lumMod val="90000"/>
                    <a:lumOff val="10000"/>
                  </a:schemeClr>
                </a:solidFill>
                <a:latin typeface="+mj-lt"/>
              </a:rPr>
              <a:t>70 </a:t>
            </a:r>
            <a:r>
              <a:rPr lang="en-GB" sz="2800" dirty="0" err="1" smtClean="0">
                <a:solidFill>
                  <a:schemeClr val="tx1">
                    <a:lumMod val="90000"/>
                    <a:lumOff val="10000"/>
                  </a:schemeClr>
                </a:solidFill>
                <a:latin typeface="+mj-lt"/>
              </a:rPr>
              <a:t>verknüpfte</a:t>
            </a:r>
            <a:r>
              <a:rPr lang="en-GB" sz="2800" dirty="0" smtClean="0">
                <a:solidFill>
                  <a:schemeClr val="tx1">
                    <a:lumMod val="90000"/>
                    <a:lumOff val="10000"/>
                  </a:schemeClr>
                </a:solidFill>
                <a:latin typeface="+mj-lt"/>
              </a:rPr>
              <a:t> </a:t>
            </a:r>
            <a:r>
              <a:rPr lang="en-GB" sz="2800" dirty="0" err="1" smtClean="0">
                <a:solidFill>
                  <a:schemeClr val="tx1">
                    <a:lumMod val="90000"/>
                    <a:lumOff val="10000"/>
                  </a:schemeClr>
                </a:solidFill>
                <a:latin typeface="+mj-lt"/>
              </a:rPr>
              <a:t>Standorte</a:t>
            </a:r>
            <a:r>
              <a:rPr lang="en-GB" sz="2800" dirty="0" smtClean="0">
                <a:solidFill>
                  <a:schemeClr val="tx1">
                    <a:lumMod val="90000"/>
                    <a:lumOff val="10000"/>
                  </a:schemeClr>
                </a:solidFill>
                <a:latin typeface="+mj-lt"/>
              </a:rPr>
              <a:t> )interconnected geo-locations=</a:t>
            </a:r>
            <a:endParaRPr lang="en-US" sz="2400" dirty="0" smtClean="0"/>
          </a:p>
        </p:txBody>
      </p:sp>
      <p:sp>
        <p:nvSpPr>
          <p:cNvPr id="11" name="Rectangle 10"/>
          <p:cNvSpPr/>
          <p:nvPr/>
        </p:nvSpPr>
        <p:spPr>
          <a:xfrm>
            <a:off x="748557" y="617340"/>
            <a:ext cx="3592016"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EUROTHENTICA</a:t>
            </a:r>
            <a:endParaRPr lang="en-US" sz="4000" dirty="0" smtClean="0"/>
          </a:p>
        </p:txBody>
      </p:sp>
      <p:sp>
        <p:nvSpPr>
          <p:cNvPr id="12" name="Rectangle 11"/>
          <p:cNvSpPr/>
          <p:nvPr/>
        </p:nvSpPr>
        <p:spPr>
          <a:xfrm>
            <a:off x="706862" y="3061452"/>
            <a:ext cx="10072736" cy="523220"/>
          </a:xfrm>
          <a:prstGeom prst="rect">
            <a:avLst/>
          </a:prstGeom>
          <a:solidFill>
            <a:schemeClr val="bg1"/>
          </a:solidFill>
        </p:spPr>
        <p:txBody>
          <a:bodyPr wrap="square">
            <a:spAutoFit/>
          </a:bodyPr>
          <a:lstStyle/>
          <a:p>
            <a:pPr algn="just"/>
            <a:r>
              <a:rPr lang="en-GB" sz="2800" b="1" dirty="0" err="1">
                <a:solidFill>
                  <a:schemeClr val="tx1">
                    <a:lumMod val="90000"/>
                    <a:lumOff val="10000"/>
                  </a:schemeClr>
                </a:solidFill>
              </a:rPr>
              <a:t>Ein</a:t>
            </a:r>
            <a:r>
              <a:rPr lang="en-GB" sz="2800" b="1" dirty="0">
                <a:solidFill>
                  <a:schemeClr val="tx1">
                    <a:lumMod val="90000"/>
                    <a:lumOff val="10000"/>
                  </a:schemeClr>
                </a:solidFill>
              </a:rPr>
              <a:t> </a:t>
            </a:r>
            <a:r>
              <a:rPr lang="en-GB" sz="2800" b="1" dirty="0" err="1">
                <a:solidFill>
                  <a:schemeClr val="tx1">
                    <a:lumMod val="90000"/>
                    <a:lumOff val="10000"/>
                  </a:schemeClr>
                </a:solidFill>
              </a:rPr>
              <a:t>integratives</a:t>
            </a:r>
            <a:r>
              <a:rPr lang="en-GB" sz="2800" b="1" dirty="0">
                <a:solidFill>
                  <a:schemeClr val="tx1">
                    <a:lumMod val="90000"/>
                    <a:lumOff val="10000"/>
                  </a:schemeClr>
                </a:solidFill>
              </a:rPr>
              <a:t> </a:t>
            </a:r>
            <a:r>
              <a:rPr lang="en-GB" sz="2800" b="1" dirty="0" err="1">
                <a:solidFill>
                  <a:schemeClr val="tx1">
                    <a:lumMod val="90000"/>
                    <a:lumOff val="10000"/>
                  </a:schemeClr>
                </a:solidFill>
              </a:rPr>
              <a:t>Kulturerlebnis</a:t>
            </a:r>
            <a:r>
              <a:rPr lang="en-GB" sz="2800" b="1" dirty="0">
                <a:solidFill>
                  <a:schemeClr val="tx1">
                    <a:lumMod val="90000"/>
                    <a:lumOff val="10000"/>
                  </a:schemeClr>
                </a:solidFill>
              </a:rPr>
              <a:t> </a:t>
            </a:r>
            <a:r>
              <a:rPr lang="en-GB" sz="2800" dirty="0">
                <a:solidFill>
                  <a:schemeClr val="tx1">
                    <a:lumMod val="90000"/>
                    <a:lumOff val="10000"/>
                  </a:schemeClr>
                </a:solidFill>
              </a:rPr>
              <a:t>in 7 L</a:t>
            </a:r>
            <a:r>
              <a:rPr lang="de-DE" sz="2800" dirty="0">
                <a:solidFill>
                  <a:schemeClr val="tx1">
                    <a:lumMod val="90000"/>
                    <a:lumOff val="10000"/>
                  </a:schemeClr>
                </a:solidFill>
              </a:rPr>
              <a:t>ändern </a:t>
            </a:r>
            <a:r>
              <a:rPr lang="de-DE" sz="2800" dirty="0" smtClean="0">
                <a:solidFill>
                  <a:schemeClr val="tx1">
                    <a:lumMod val="90000"/>
                    <a:lumOff val="10000"/>
                  </a:schemeClr>
                </a:solidFill>
                <a:latin typeface="+mj-lt"/>
              </a:rPr>
              <a:t>mit 7 Kulturspielen</a:t>
            </a:r>
            <a:endParaRPr lang="en-US" sz="2400" dirty="0" smtClean="0"/>
          </a:p>
        </p:txBody>
      </p:sp>
      <p:sp>
        <p:nvSpPr>
          <p:cNvPr id="13" name="Rectangle 12"/>
          <p:cNvSpPr/>
          <p:nvPr/>
        </p:nvSpPr>
        <p:spPr>
          <a:xfrm>
            <a:off x="748556" y="4088904"/>
            <a:ext cx="10072737" cy="954107"/>
          </a:xfrm>
          <a:prstGeom prst="rect">
            <a:avLst/>
          </a:prstGeom>
          <a:solidFill>
            <a:schemeClr val="bg1"/>
          </a:solidFill>
        </p:spPr>
        <p:txBody>
          <a:bodyPr wrap="square">
            <a:spAutoFit/>
          </a:bodyPr>
          <a:lstStyle/>
          <a:p>
            <a:pPr algn="just"/>
            <a:r>
              <a:rPr lang="en-GB" sz="2800" b="1" dirty="0" err="1">
                <a:solidFill>
                  <a:schemeClr val="tx1">
                    <a:lumMod val="90000"/>
                    <a:lumOff val="10000"/>
                  </a:schemeClr>
                </a:solidFill>
              </a:rPr>
              <a:t>Ein</a:t>
            </a:r>
            <a:r>
              <a:rPr lang="en-GB" sz="2800" b="1" dirty="0">
                <a:solidFill>
                  <a:schemeClr val="tx1">
                    <a:lumMod val="90000"/>
                    <a:lumOff val="10000"/>
                  </a:schemeClr>
                </a:solidFill>
              </a:rPr>
              <a:t> </a:t>
            </a:r>
            <a:r>
              <a:rPr lang="en-GB" sz="2800" b="1" dirty="0" err="1">
                <a:solidFill>
                  <a:schemeClr val="tx1">
                    <a:lumMod val="90000"/>
                    <a:lumOff val="10000"/>
                  </a:schemeClr>
                </a:solidFill>
              </a:rPr>
              <a:t>integratives</a:t>
            </a:r>
            <a:r>
              <a:rPr lang="en-GB" sz="2800" b="1" dirty="0">
                <a:solidFill>
                  <a:schemeClr val="tx1">
                    <a:lumMod val="90000"/>
                    <a:lumOff val="10000"/>
                  </a:schemeClr>
                </a:solidFill>
              </a:rPr>
              <a:t> </a:t>
            </a:r>
            <a:r>
              <a:rPr lang="en-GB" sz="2800" b="1" dirty="0" err="1">
                <a:solidFill>
                  <a:schemeClr val="tx1">
                    <a:lumMod val="90000"/>
                    <a:lumOff val="10000"/>
                  </a:schemeClr>
                </a:solidFill>
              </a:rPr>
              <a:t>Kulturerlebnis</a:t>
            </a:r>
            <a:r>
              <a:rPr lang="en-GB" sz="2800" b="1" dirty="0">
                <a:solidFill>
                  <a:schemeClr val="tx1">
                    <a:lumMod val="90000"/>
                    <a:lumOff val="10000"/>
                  </a:schemeClr>
                </a:solidFill>
              </a:rPr>
              <a:t> </a:t>
            </a:r>
            <a:r>
              <a:rPr lang="en-GB" sz="2800" dirty="0">
                <a:solidFill>
                  <a:schemeClr val="tx1">
                    <a:lumMod val="90000"/>
                    <a:lumOff val="10000"/>
                  </a:schemeClr>
                </a:solidFill>
              </a:rPr>
              <a:t>in 7 L</a:t>
            </a:r>
            <a:r>
              <a:rPr lang="de-DE" sz="2800" dirty="0">
                <a:solidFill>
                  <a:schemeClr val="tx1">
                    <a:lumMod val="90000"/>
                    <a:lumOff val="10000"/>
                  </a:schemeClr>
                </a:solidFill>
              </a:rPr>
              <a:t>ändern </a:t>
            </a:r>
            <a:r>
              <a:rPr lang="de-DE" sz="2800" dirty="0" smtClean="0">
                <a:solidFill>
                  <a:schemeClr val="tx1">
                    <a:lumMod val="90000"/>
                    <a:lumOff val="10000"/>
                  </a:schemeClr>
                </a:solidFill>
                <a:latin typeface="+mj-lt"/>
              </a:rPr>
              <a:t>durch eine Narration im</a:t>
            </a:r>
            <a:r>
              <a:rPr lang="en-GB" sz="2800" dirty="0" smtClean="0">
                <a:solidFill>
                  <a:schemeClr val="tx1">
                    <a:lumMod val="90000"/>
                    <a:lumOff val="10000"/>
                  </a:schemeClr>
                </a:solidFill>
                <a:latin typeface="+mj-lt"/>
              </a:rPr>
              <a:t> iOS, Windows and Android </a:t>
            </a:r>
            <a:endParaRPr lang="en-US" sz="2400" dirty="0" smtClean="0"/>
          </a:p>
        </p:txBody>
      </p:sp>
      <p:sp>
        <p:nvSpPr>
          <p:cNvPr id="14" name="Rectangle 13"/>
          <p:cNvSpPr/>
          <p:nvPr/>
        </p:nvSpPr>
        <p:spPr>
          <a:xfrm>
            <a:off x="748555" y="5529064"/>
            <a:ext cx="10072739" cy="954107"/>
          </a:xfrm>
          <a:prstGeom prst="rect">
            <a:avLst/>
          </a:prstGeom>
          <a:solidFill>
            <a:schemeClr val="bg1"/>
          </a:solidFill>
        </p:spPr>
        <p:txBody>
          <a:bodyPr wrap="square">
            <a:spAutoFit/>
          </a:bodyPr>
          <a:lstStyle/>
          <a:p>
            <a:pPr algn="just"/>
            <a:r>
              <a:rPr lang="en-GB" sz="2800" b="1" dirty="0" err="1" smtClean="0">
                <a:solidFill>
                  <a:schemeClr val="tx1">
                    <a:lumMod val="90000"/>
                    <a:lumOff val="10000"/>
                  </a:schemeClr>
                </a:solidFill>
                <a:latin typeface="+mj-lt"/>
              </a:rPr>
              <a:t>Ein</a:t>
            </a:r>
            <a:r>
              <a:rPr lang="en-GB" sz="2800" b="1" dirty="0" smtClean="0">
                <a:solidFill>
                  <a:schemeClr val="tx1">
                    <a:lumMod val="90000"/>
                    <a:lumOff val="10000"/>
                  </a:schemeClr>
                </a:solidFill>
                <a:latin typeface="+mj-lt"/>
              </a:rPr>
              <a:t> </a:t>
            </a:r>
            <a:r>
              <a:rPr lang="en-GB" sz="2800" b="1" dirty="0" err="1" smtClean="0">
                <a:solidFill>
                  <a:schemeClr val="tx1">
                    <a:lumMod val="90000"/>
                    <a:lumOff val="10000"/>
                  </a:schemeClr>
                </a:solidFill>
                <a:latin typeface="+mj-lt"/>
              </a:rPr>
              <a:t>integrativer</a:t>
            </a:r>
            <a:r>
              <a:rPr lang="en-GB" sz="2800" b="1" dirty="0" smtClean="0">
                <a:solidFill>
                  <a:schemeClr val="tx1">
                    <a:lumMod val="90000"/>
                    <a:lumOff val="10000"/>
                  </a:schemeClr>
                </a:solidFill>
                <a:latin typeface="+mj-lt"/>
              </a:rPr>
              <a:t> Service </a:t>
            </a:r>
            <a:r>
              <a:rPr lang="en-GB" sz="2800" dirty="0" err="1" smtClean="0">
                <a:solidFill>
                  <a:schemeClr val="tx1">
                    <a:lumMod val="90000"/>
                    <a:lumOff val="10000"/>
                  </a:schemeClr>
                </a:solidFill>
                <a:latin typeface="+mj-lt"/>
              </a:rPr>
              <a:t>für</a:t>
            </a:r>
            <a:r>
              <a:rPr lang="en-GB" sz="2800" dirty="0" smtClean="0">
                <a:solidFill>
                  <a:schemeClr val="tx1">
                    <a:lumMod val="90000"/>
                    <a:lumOff val="10000"/>
                  </a:schemeClr>
                </a:solidFill>
                <a:latin typeface="+mj-lt"/>
              </a:rPr>
              <a:t> </a:t>
            </a:r>
            <a:r>
              <a:rPr lang="en-GB" sz="2800" dirty="0" err="1" smtClean="0">
                <a:solidFill>
                  <a:schemeClr val="tx1">
                    <a:lumMod val="90000"/>
                    <a:lumOff val="10000"/>
                  </a:schemeClr>
                </a:solidFill>
                <a:latin typeface="+mj-lt"/>
              </a:rPr>
              <a:t>Mikrobetriebe</a:t>
            </a:r>
            <a:r>
              <a:rPr lang="en-GB" sz="2800" dirty="0" smtClean="0">
                <a:solidFill>
                  <a:schemeClr val="tx1">
                    <a:lumMod val="90000"/>
                    <a:lumOff val="10000"/>
                  </a:schemeClr>
                </a:solidFill>
                <a:latin typeface="+mj-lt"/>
              </a:rPr>
              <a:t> am Ort in 7 </a:t>
            </a:r>
            <a:r>
              <a:rPr lang="en-GB" sz="2800" dirty="0">
                <a:solidFill>
                  <a:schemeClr val="tx1">
                    <a:lumMod val="90000"/>
                    <a:lumOff val="10000"/>
                  </a:schemeClr>
                </a:solidFill>
              </a:rPr>
              <a:t>L</a:t>
            </a:r>
            <a:r>
              <a:rPr lang="de-DE" sz="2800" dirty="0" smtClean="0">
                <a:solidFill>
                  <a:schemeClr val="tx1">
                    <a:lumMod val="90000"/>
                    <a:lumOff val="10000"/>
                  </a:schemeClr>
                </a:solidFill>
              </a:rPr>
              <a:t>ändern </a:t>
            </a:r>
            <a:r>
              <a:rPr lang="en-GB" sz="2800" dirty="0" smtClean="0">
                <a:solidFill>
                  <a:schemeClr val="tx1">
                    <a:lumMod val="90000"/>
                    <a:lumOff val="10000"/>
                  </a:schemeClr>
                </a:solidFill>
                <a:latin typeface="+mj-lt"/>
              </a:rPr>
              <a:t>und </a:t>
            </a:r>
            <a:r>
              <a:rPr lang="en-US" sz="2800" dirty="0" smtClean="0">
                <a:solidFill>
                  <a:schemeClr val="tx1">
                    <a:lumMod val="90000"/>
                    <a:lumOff val="10000"/>
                  </a:schemeClr>
                </a:solidFill>
                <a:latin typeface="+mj-lt"/>
              </a:rPr>
              <a:t>70 </a:t>
            </a:r>
            <a:r>
              <a:rPr lang="en-US" sz="2800" dirty="0" err="1" smtClean="0">
                <a:solidFill>
                  <a:schemeClr val="tx1">
                    <a:lumMod val="90000"/>
                    <a:lumOff val="10000"/>
                  </a:schemeClr>
                </a:solidFill>
                <a:latin typeface="+mj-lt"/>
              </a:rPr>
              <a:t>miteinander</a:t>
            </a:r>
            <a:r>
              <a:rPr lang="en-US" sz="2800" dirty="0" smtClean="0">
                <a:solidFill>
                  <a:schemeClr val="tx1">
                    <a:lumMod val="90000"/>
                    <a:lumOff val="10000"/>
                  </a:schemeClr>
                </a:solidFill>
                <a:latin typeface="+mj-lt"/>
              </a:rPr>
              <a:t> </a:t>
            </a:r>
            <a:r>
              <a:rPr lang="en-US" sz="2800" dirty="0" err="1" smtClean="0">
                <a:solidFill>
                  <a:schemeClr val="tx1">
                    <a:lumMod val="90000"/>
                    <a:lumOff val="10000"/>
                  </a:schemeClr>
                </a:solidFill>
                <a:latin typeface="+mj-lt"/>
              </a:rPr>
              <a:t>verbudenen</a:t>
            </a:r>
            <a:r>
              <a:rPr lang="en-US" sz="2800" dirty="0" smtClean="0">
                <a:solidFill>
                  <a:schemeClr val="tx1">
                    <a:lumMod val="90000"/>
                    <a:lumOff val="10000"/>
                  </a:schemeClr>
                </a:solidFill>
                <a:latin typeface="+mj-lt"/>
              </a:rPr>
              <a:t> </a:t>
            </a:r>
            <a:r>
              <a:rPr lang="en-US" sz="2800" dirty="0" err="1" smtClean="0">
                <a:solidFill>
                  <a:schemeClr val="tx1">
                    <a:lumMod val="90000"/>
                    <a:lumOff val="10000"/>
                  </a:schemeClr>
                </a:solidFill>
                <a:latin typeface="+mj-lt"/>
              </a:rPr>
              <a:t>Kulturorten</a:t>
            </a:r>
            <a:endParaRPr lang="en-US" sz="2400" dirty="0" smtClean="0"/>
          </a:p>
        </p:txBody>
      </p:sp>
      <p:sp>
        <p:nvSpPr>
          <p:cNvPr id="16" name="Rectangle 15"/>
          <p:cNvSpPr/>
          <p:nvPr/>
        </p:nvSpPr>
        <p:spPr>
          <a:xfrm>
            <a:off x="722510" y="6831305"/>
            <a:ext cx="6988966" cy="707886"/>
          </a:xfrm>
          <a:prstGeom prst="rect">
            <a:avLst/>
          </a:prstGeom>
          <a:solidFill>
            <a:schemeClr val="bg2">
              <a:lumMod val="90000"/>
            </a:schemeClr>
          </a:solidFill>
        </p:spPr>
        <p:txBody>
          <a:bodyPr wrap="square">
            <a:spAutoFit/>
          </a:bodyPr>
          <a:lstStyle/>
          <a:p>
            <a:pPr algn="just"/>
            <a:r>
              <a:rPr lang="de-DE" sz="4000" dirty="0" smtClean="0"/>
              <a:t>Das integrative Erlebnis</a:t>
            </a:r>
            <a:endParaRPr lang="en-US" sz="4000" dirty="0" smtClean="0"/>
          </a:p>
        </p:txBody>
      </p:sp>
    </p:spTree>
    <p:extLst>
      <p:ext uri="{BB962C8B-B14F-4D97-AF65-F5344CB8AC3E}">
        <p14:creationId xmlns:p14="http://schemas.microsoft.com/office/powerpoint/2010/main" val="560376147"/>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7610137" cy="990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4709518" y="7329264"/>
            <a:ext cx="8677447" cy="830997"/>
          </a:xfrm>
          <a:prstGeom prst="rect">
            <a:avLst/>
          </a:prstGeom>
          <a:noFill/>
        </p:spPr>
        <p:txBody>
          <a:bodyPr wrap="square">
            <a:spAutoFit/>
          </a:bodyPr>
          <a:lstStyle/>
          <a:p>
            <a:pPr algn="ctr"/>
            <a:r>
              <a:rPr lang="de-DE" sz="4800" b="1" dirty="0" smtClean="0">
                <a:solidFill>
                  <a:schemeClr val="bg1"/>
                </a:solidFill>
              </a:rPr>
              <a:t>Innovation beim Kulturkonsum</a:t>
            </a:r>
            <a:endParaRPr lang="en-GB" sz="4800" b="1" dirty="0" smtClean="0">
              <a:solidFill>
                <a:schemeClr val="bg1"/>
              </a:solidFill>
            </a:endParaRPr>
          </a:p>
        </p:txBody>
      </p:sp>
    </p:spTree>
    <p:extLst>
      <p:ext uri="{BB962C8B-B14F-4D97-AF65-F5344CB8AC3E}">
        <p14:creationId xmlns:p14="http://schemas.microsoft.com/office/powerpoint/2010/main" val="9519814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COSME\DIVERTIMENTO\2nd PM Meeting_LAGOPESOLE\3Giorno_scatti_singoli\Foto\IMG_28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16" y="-23190"/>
            <a:ext cx="17624053" cy="990557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709518" y="7329264"/>
            <a:ext cx="8677447" cy="830997"/>
          </a:xfrm>
          <a:prstGeom prst="rect">
            <a:avLst/>
          </a:prstGeom>
          <a:noFill/>
        </p:spPr>
        <p:txBody>
          <a:bodyPr wrap="square">
            <a:spAutoFit/>
          </a:bodyPr>
          <a:lstStyle/>
          <a:p>
            <a:pPr algn="ctr"/>
            <a:r>
              <a:rPr lang="de-DE" sz="4800" b="1" dirty="0" smtClean="0">
                <a:solidFill>
                  <a:schemeClr val="bg1"/>
                </a:solidFill>
              </a:rPr>
              <a:t>Multiosensorielles Erlebnis</a:t>
            </a:r>
            <a:endParaRPr lang="en-GB" sz="4800" b="1" dirty="0" smtClean="0">
              <a:solidFill>
                <a:schemeClr val="bg1"/>
              </a:solidFill>
            </a:endParaRPr>
          </a:p>
        </p:txBody>
      </p:sp>
    </p:spTree>
    <p:extLst>
      <p:ext uri="{BB962C8B-B14F-4D97-AF65-F5344CB8AC3E}">
        <p14:creationId xmlns:p14="http://schemas.microsoft.com/office/powerpoint/2010/main" val="28435449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heel(1)">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40173" y="632521"/>
            <a:ext cx="9377438" cy="707886"/>
          </a:xfrm>
          <a:prstGeom prst="rect">
            <a:avLst/>
          </a:prstGeom>
          <a:solidFill>
            <a:srgbClr val="E7C9C5"/>
          </a:solidFill>
        </p:spPr>
        <p:txBody>
          <a:bodyPr wrap="square">
            <a:spAutoFit/>
          </a:bodyPr>
          <a:lstStyle/>
          <a:p>
            <a:r>
              <a:rPr lang="en-GB" sz="4000" b="1" dirty="0" smtClean="0">
                <a:latin typeface="Agency FB" pitchFamily="34" charset="0"/>
              </a:rPr>
              <a:t>KENNST DU DAS LAND, WO DIE ZITRONEN BL</a:t>
            </a:r>
            <a:r>
              <a:rPr lang="de-DE" sz="4000" b="1" dirty="0" smtClean="0">
                <a:latin typeface="Agency FB" pitchFamily="34" charset="0"/>
              </a:rPr>
              <a:t>ÜHEN</a:t>
            </a:r>
            <a:r>
              <a:rPr lang="en-US" sz="4000" b="1" dirty="0" smtClean="0">
                <a:latin typeface="Agency FB" pitchFamily="34" charset="0"/>
              </a:rPr>
              <a:t>?</a:t>
            </a:r>
            <a:endParaRPr lang="en-GB" sz="4000" dirty="0" smtClean="0"/>
          </a:p>
        </p:txBody>
      </p:sp>
      <p:pic>
        <p:nvPicPr>
          <p:cNvPr id="7" name="Picture Placeholder 132"/>
          <p:cNvPicPr>
            <a:picLocks noGrp="1"/>
          </p:cNvPicPr>
          <p:nvPr>
            <p:ph type="pic" idx="13"/>
          </p:nvPr>
        </p:nvPicPr>
        <p:blipFill>
          <a:blip r:embed="rId2">
            <a:extLst/>
          </a:blip>
          <a:stretch>
            <a:fillRect/>
          </a:stretch>
        </p:blipFill>
        <p:spPr>
          <a:xfrm>
            <a:off x="708696" y="1568624"/>
            <a:ext cx="9346407" cy="8113351"/>
          </a:xfrm>
          <a:prstGeom prst="rect">
            <a:avLst/>
          </a:prstGeom>
        </p:spPr>
      </p:pic>
      <p:sp>
        <p:nvSpPr>
          <p:cNvPr id="4" name="Rectangle 3"/>
          <p:cNvSpPr/>
          <p:nvPr/>
        </p:nvSpPr>
        <p:spPr>
          <a:xfrm>
            <a:off x="10335269" y="1329568"/>
            <a:ext cx="6408712" cy="8402300"/>
          </a:xfrm>
          <a:prstGeom prst="rect">
            <a:avLst/>
          </a:prstGeom>
          <a:solidFill>
            <a:srgbClr val="FFFF99"/>
          </a:solidFill>
        </p:spPr>
        <p:txBody>
          <a:bodyPr wrap="square">
            <a:spAutoFit/>
          </a:bodyPr>
          <a:lstStyle/>
          <a:p>
            <a:pPr marL="92075" lvl="1"/>
            <a:endParaRPr lang="en-US" sz="2000" dirty="0" smtClean="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r>
              <a:rPr lang="en-US" sz="8000" dirty="0" smtClean="0"/>
              <a:t>DER B</a:t>
            </a:r>
            <a:r>
              <a:rPr lang="de-DE" sz="8000" dirty="0" smtClean="0"/>
              <a:t>ERÜHMTE RAND</a:t>
            </a:r>
            <a:endParaRPr lang="en-US" sz="8000" dirty="0" smtClean="0"/>
          </a:p>
          <a:p>
            <a:pPr marL="92075" lvl="1" algn="ctr"/>
            <a:endParaRPr lang="en-US" sz="2000" dirty="0"/>
          </a:p>
          <a:p>
            <a:pPr marL="92075" lvl="1" algn="ctr"/>
            <a:endParaRPr lang="en-US" sz="2000" dirty="0" smtClean="0"/>
          </a:p>
          <a:p>
            <a:pPr marL="92075" lvl="1" algn="ctr"/>
            <a:endParaRPr lang="en-US" sz="2000" dirty="0" smtClean="0"/>
          </a:p>
          <a:p>
            <a:pPr marL="92075" lvl="1"/>
            <a:endParaRPr lang="en-US" sz="2000" dirty="0"/>
          </a:p>
          <a:p>
            <a:pPr marL="92075" lvl="1"/>
            <a:endParaRPr lang="en-US" sz="2000" dirty="0" smtClean="0"/>
          </a:p>
          <a:p>
            <a:pPr marL="92075" lvl="1"/>
            <a:endParaRPr lang="en-US" sz="2000" dirty="0"/>
          </a:p>
          <a:p>
            <a:pPr marL="92075" lvl="1"/>
            <a:endParaRPr lang="en-US" sz="2000" dirty="0"/>
          </a:p>
        </p:txBody>
      </p:sp>
    </p:spTree>
    <p:extLst>
      <p:ext uri="{BB962C8B-B14F-4D97-AF65-F5344CB8AC3E}">
        <p14:creationId xmlns:p14="http://schemas.microsoft.com/office/powerpoint/2010/main" val="1789657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aggio_cartina copy.jpg"/>
          <p:cNvPicPr>
            <a:picLocks noChangeAspect="1"/>
          </p:cNvPicPr>
          <p:nvPr/>
        </p:nvPicPr>
        <p:blipFill>
          <a:blip r:embed="rId3">
            <a:extLst/>
          </a:blip>
          <a:srcRect l="49489" t="43371" r="27320" b="15128"/>
          <a:stretch>
            <a:fillRect/>
          </a:stretch>
        </p:blipFill>
        <p:spPr>
          <a:xfrm>
            <a:off x="10694888" y="986464"/>
            <a:ext cx="5256584" cy="8071751"/>
          </a:xfrm>
          <a:custGeom>
            <a:avLst/>
            <a:gdLst/>
            <a:ahLst/>
            <a:cxnLst>
              <a:cxn ang="0">
                <a:pos x="wd2" y="hd2"/>
              </a:cxn>
              <a:cxn ang="5400000">
                <a:pos x="wd2" y="hd2"/>
              </a:cxn>
              <a:cxn ang="10800000">
                <a:pos x="wd2" y="hd2"/>
              </a:cxn>
              <a:cxn ang="16200000">
                <a:pos x="wd2" y="hd2"/>
              </a:cxn>
            </a:cxnLst>
            <a:rect l="0" t="0" r="r" b="b"/>
            <a:pathLst>
              <a:path w="21600" h="21600" extrusionOk="0">
                <a:moveTo>
                  <a:pt x="8950" y="0"/>
                </a:moveTo>
                <a:cubicBezTo>
                  <a:pt x="6373" y="0"/>
                  <a:pt x="5072" y="2"/>
                  <a:pt x="3696" y="286"/>
                </a:cubicBezTo>
                <a:cubicBezTo>
                  <a:pt x="2182" y="645"/>
                  <a:pt x="990" y="1421"/>
                  <a:pt x="439" y="2407"/>
                </a:cubicBezTo>
                <a:cubicBezTo>
                  <a:pt x="0" y="3308"/>
                  <a:pt x="0" y="4157"/>
                  <a:pt x="0" y="5828"/>
                </a:cubicBezTo>
                <a:lnTo>
                  <a:pt x="0" y="15747"/>
                </a:lnTo>
                <a:cubicBezTo>
                  <a:pt x="0" y="17443"/>
                  <a:pt x="0" y="18292"/>
                  <a:pt x="439" y="19193"/>
                </a:cubicBezTo>
                <a:cubicBezTo>
                  <a:pt x="990" y="20179"/>
                  <a:pt x="2182" y="20955"/>
                  <a:pt x="3696" y="21314"/>
                </a:cubicBezTo>
                <a:cubicBezTo>
                  <a:pt x="5080" y="21600"/>
                  <a:pt x="6384" y="21600"/>
                  <a:pt x="8950" y="21600"/>
                </a:cubicBezTo>
                <a:lnTo>
                  <a:pt x="12612" y="21600"/>
                </a:lnTo>
                <a:cubicBezTo>
                  <a:pt x="15217" y="21600"/>
                  <a:pt x="16520" y="21600"/>
                  <a:pt x="17904" y="21314"/>
                </a:cubicBezTo>
                <a:cubicBezTo>
                  <a:pt x="19418" y="20955"/>
                  <a:pt x="20610" y="20179"/>
                  <a:pt x="21161" y="19193"/>
                </a:cubicBezTo>
                <a:cubicBezTo>
                  <a:pt x="21600" y="18292"/>
                  <a:pt x="21600" y="17443"/>
                  <a:pt x="21600" y="15772"/>
                </a:cubicBezTo>
                <a:lnTo>
                  <a:pt x="21600" y="5853"/>
                </a:lnTo>
                <a:cubicBezTo>
                  <a:pt x="21600" y="4157"/>
                  <a:pt x="21600" y="3308"/>
                  <a:pt x="21161" y="2407"/>
                </a:cubicBezTo>
                <a:cubicBezTo>
                  <a:pt x="20610" y="1421"/>
                  <a:pt x="19418" y="645"/>
                  <a:pt x="17904" y="286"/>
                </a:cubicBezTo>
                <a:cubicBezTo>
                  <a:pt x="16520" y="0"/>
                  <a:pt x="15216" y="0"/>
                  <a:pt x="12650" y="0"/>
                </a:cubicBezTo>
                <a:lnTo>
                  <a:pt x="8988" y="0"/>
                </a:lnTo>
                <a:lnTo>
                  <a:pt x="8950" y="0"/>
                </a:lnTo>
                <a:close/>
              </a:path>
            </a:pathLst>
          </a:custGeom>
          <a:ln w="12700">
            <a:miter lim="400000"/>
          </a:ln>
        </p:spPr>
      </p:pic>
      <p:sp>
        <p:nvSpPr>
          <p:cNvPr id="8" name="Rectangle 7"/>
          <p:cNvSpPr/>
          <p:nvPr/>
        </p:nvSpPr>
        <p:spPr>
          <a:xfrm>
            <a:off x="740173" y="632521"/>
            <a:ext cx="9377438" cy="707886"/>
          </a:xfrm>
          <a:prstGeom prst="rect">
            <a:avLst/>
          </a:prstGeom>
          <a:solidFill>
            <a:srgbClr val="E7C9C5"/>
          </a:solidFill>
        </p:spPr>
        <p:txBody>
          <a:bodyPr wrap="square">
            <a:spAutoFit/>
          </a:bodyPr>
          <a:lstStyle/>
          <a:p>
            <a:r>
              <a:rPr lang="en-GB" sz="4000" b="1" dirty="0" smtClean="0">
                <a:latin typeface="Agency FB" pitchFamily="34" charset="0"/>
              </a:rPr>
              <a:t>KENNST DU DAS LAND, WO DIE ZITRONEN BL</a:t>
            </a:r>
            <a:r>
              <a:rPr lang="de-DE" sz="4000" b="1" dirty="0" smtClean="0">
                <a:latin typeface="Agency FB" pitchFamily="34" charset="0"/>
              </a:rPr>
              <a:t>ÜHEN</a:t>
            </a:r>
            <a:r>
              <a:rPr lang="en-US" sz="4000" b="1" dirty="0" smtClean="0">
                <a:latin typeface="Agency FB" pitchFamily="34" charset="0"/>
              </a:rPr>
              <a:t>?</a:t>
            </a:r>
            <a:endParaRPr lang="en-GB" sz="4000" dirty="0" smtClean="0"/>
          </a:p>
        </p:txBody>
      </p:sp>
      <p:pic>
        <p:nvPicPr>
          <p:cNvPr id="9" name="Picture 8"/>
          <p:cNvPicPr>
            <a:picLocks/>
          </p:cNvPicPr>
          <p:nvPr/>
        </p:nvPicPr>
        <p:blipFill>
          <a:blip r:embed="rId4">
            <a:extLst/>
          </a:blip>
          <a:stretch>
            <a:fillRect/>
          </a:stretch>
        </p:blipFill>
        <p:spPr>
          <a:xfrm>
            <a:off x="728367" y="1568624"/>
            <a:ext cx="9346407" cy="8113351"/>
          </a:xfrm>
          <a:prstGeom prst="rect">
            <a:avLst/>
          </a:prstGeom>
        </p:spPr>
      </p:pic>
    </p:spTree>
    <p:extLst>
      <p:ext uri="{BB962C8B-B14F-4D97-AF65-F5344CB8AC3E}">
        <p14:creationId xmlns:p14="http://schemas.microsoft.com/office/powerpoint/2010/main" val="8631664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2030064" y="1856656"/>
            <a:ext cx="5559981" cy="3477875"/>
            <a:chOff x="538257" y="1357968"/>
            <a:chExt cx="5559981" cy="3477875"/>
          </a:xfrm>
        </p:grpSpPr>
        <p:sp>
          <p:nvSpPr>
            <p:cNvPr id="4" name="Rectangle 3"/>
            <p:cNvSpPr/>
            <p:nvPr/>
          </p:nvSpPr>
          <p:spPr>
            <a:xfrm>
              <a:off x="538258" y="1881188"/>
              <a:ext cx="5559980" cy="2954655"/>
            </a:xfrm>
            <a:prstGeom prst="rect">
              <a:avLst/>
            </a:prstGeom>
            <a:solidFill>
              <a:schemeClr val="bg1"/>
            </a:solidFill>
          </p:spPr>
          <p:txBody>
            <a:bodyPr wrap="square">
              <a:spAutoFit/>
            </a:bodyPr>
            <a:lstStyle/>
            <a:p>
              <a:pPr>
                <a:buClr>
                  <a:srgbClr val="00CCFF"/>
                </a:buClr>
                <a:buSzPct val="150000"/>
              </a:pPr>
              <a:r>
                <a:rPr lang="en-US" sz="2400" dirty="0" smtClean="0"/>
                <a:t>DAUER: </a:t>
              </a:r>
              <a:r>
                <a:rPr lang="en-US" sz="2400" dirty="0"/>
                <a:t>18 Months</a:t>
              </a:r>
            </a:p>
            <a:p>
              <a:pPr>
                <a:buClr>
                  <a:srgbClr val="00CCFF"/>
                </a:buClr>
                <a:buSzPct val="150000"/>
              </a:pPr>
              <a:r>
                <a:rPr lang="en-US" sz="2400" dirty="0" smtClean="0"/>
                <a:t>PARTNER </a:t>
              </a:r>
              <a:r>
                <a:rPr lang="en-US" sz="2400" dirty="0"/>
                <a:t>7: GR/IT/ES/RO/BG/SI/TR</a:t>
              </a:r>
            </a:p>
            <a:p>
              <a:pPr>
                <a:buClr>
                  <a:srgbClr val="00CCFF"/>
                </a:buClr>
                <a:buSzPct val="150000"/>
              </a:pPr>
              <a:r>
                <a:rPr lang="en-US" sz="2400" dirty="0" smtClean="0"/>
                <a:t>FINANZIERUNG: </a:t>
              </a:r>
              <a:r>
                <a:rPr lang="en-US" sz="2400" dirty="0"/>
                <a:t>312.430,00 EUR </a:t>
              </a:r>
              <a:endParaRPr lang="en-US" sz="2400" dirty="0" smtClean="0"/>
            </a:p>
            <a:p>
              <a:pPr>
                <a:buClr>
                  <a:srgbClr val="00CCFF"/>
                </a:buClr>
                <a:buSzPct val="150000"/>
              </a:pPr>
              <a:r>
                <a:rPr lang="en-US" sz="2400" dirty="0" smtClean="0"/>
                <a:t>EIGENE RESSOURCEN 25%</a:t>
              </a:r>
            </a:p>
            <a:p>
              <a:pPr>
                <a:buClr>
                  <a:srgbClr val="00CCFF"/>
                </a:buClr>
                <a:buSzPct val="150000"/>
              </a:pPr>
              <a:r>
                <a:rPr lang="en-US" sz="2400" dirty="0" smtClean="0"/>
                <a:t>GLIDERUNG</a:t>
              </a:r>
              <a:endParaRPr lang="en-US" sz="2400" dirty="0"/>
            </a:p>
            <a:p>
              <a:pPr>
                <a:buClr>
                  <a:srgbClr val="00CCFF"/>
                </a:buClr>
                <a:buSzPct val="150000"/>
              </a:pPr>
              <a:r>
                <a:rPr lang="en-US" sz="2400" dirty="0"/>
                <a:t>WPs:6 /Activities /18/Outputs 76</a:t>
              </a:r>
            </a:p>
            <a:p>
              <a:pPr>
                <a:buClr>
                  <a:srgbClr val="00CCFF"/>
                </a:buClr>
                <a:buSzPct val="150000"/>
              </a:pPr>
              <a:r>
                <a:rPr lang="en-US" sz="2400" dirty="0"/>
                <a:t>Milestones 12</a:t>
              </a:r>
            </a:p>
            <a:p>
              <a:pPr>
                <a:buClr>
                  <a:srgbClr val="00CCFF"/>
                </a:buClr>
                <a:buSzPct val="150000"/>
              </a:pPr>
              <a:endParaRPr lang="en-US" dirty="0">
                <a:latin typeface="+mn-lt"/>
              </a:endParaRPr>
            </a:p>
          </p:txBody>
        </p:sp>
        <p:sp>
          <p:nvSpPr>
            <p:cNvPr id="15" name="Rectangle 14"/>
            <p:cNvSpPr/>
            <p:nvPr/>
          </p:nvSpPr>
          <p:spPr>
            <a:xfrm>
              <a:off x="538257" y="1357968"/>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IN NUMBERS</a:t>
              </a:r>
            </a:p>
          </p:txBody>
        </p:sp>
      </p:grpSp>
      <p:grpSp>
        <p:nvGrpSpPr>
          <p:cNvPr id="5" name="Group 4"/>
          <p:cNvGrpSpPr/>
          <p:nvPr/>
        </p:nvGrpSpPr>
        <p:grpSpPr>
          <a:xfrm>
            <a:off x="6251774" y="1856656"/>
            <a:ext cx="5574699" cy="4998966"/>
            <a:chOff x="6539806" y="1684878"/>
            <a:chExt cx="5574699" cy="4998966"/>
          </a:xfrm>
        </p:grpSpPr>
        <p:sp>
          <p:nvSpPr>
            <p:cNvPr id="16" name="Rectangle 15"/>
            <p:cNvSpPr/>
            <p:nvPr/>
          </p:nvSpPr>
          <p:spPr>
            <a:xfrm>
              <a:off x="6539806" y="1684878"/>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VALUES</a:t>
              </a:r>
            </a:p>
          </p:txBody>
        </p:sp>
        <p:sp>
          <p:nvSpPr>
            <p:cNvPr id="17" name="Rectangle 16"/>
            <p:cNvSpPr/>
            <p:nvPr/>
          </p:nvSpPr>
          <p:spPr>
            <a:xfrm>
              <a:off x="6554525" y="2270328"/>
              <a:ext cx="5559980" cy="4413516"/>
            </a:xfrm>
            <a:prstGeom prst="rect">
              <a:avLst/>
            </a:prstGeom>
            <a:solidFill>
              <a:schemeClr val="bg1"/>
            </a:solidFill>
          </p:spPr>
          <p:txBody>
            <a:bodyPr wrap="square">
              <a:spAutoFit/>
            </a:bodyPr>
            <a:lstStyle/>
            <a:p>
              <a:pPr>
                <a:lnSpc>
                  <a:spcPct val="130000"/>
                </a:lnSpc>
                <a:buSzPct val="100000"/>
              </a:pPr>
              <a:r>
                <a:rPr lang="en-GB" sz="2400" b="1" dirty="0" smtClean="0">
                  <a:latin typeface="+mn-lt"/>
                </a:rPr>
                <a:t>WERTE SETZEN</a:t>
              </a:r>
              <a:endParaRPr lang="en-GB" sz="2400" b="1" dirty="0">
                <a:latin typeface="+mn-lt"/>
              </a:endParaRPr>
            </a:p>
            <a:p>
              <a:pPr>
                <a:lnSpc>
                  <a:spcPct val="130000"/>
                </a:lnSpc>
                <a:buSzPct val="100000"/>
              </a:pPr>
              <a:r>
                <a:rPr lang="en-GB" sz="2400" b="1" dirty="0" smtClean="0">
                  <a:latin typeface="+mn-lt"/>
                </a:rPr>
                <a:t>WERTE AUFDECKEN</a:t>
              </a:r>
              <a:endParaRPr lang="en-GB" sz="2400" b="1" dirty="0">
                <a:latin typeface="+mn-lt"/>
              </a:endParaRPr>
            </a:p>
            <a:p>
              <a:pPr>
                <a:lnSpc>
                  <a:spcPct val="130000"/>
                </a:lnSpc>
                <a:buSzPct val="100000"/>
              </a:pPr>
              <a:r>
                <a:rPr lang="en-GB" sz="2400" b="1" dirty="0" smtClean="0">
                  <a:latin typeface="+mn-lt"/>
                </a:rPr>
                <a:t>WERTE VERBREITEN</a:t>
              </a:r>
              <a:endParaRPr lang="en-GB" sz="2400" b="1" dirty="0">
                <a:latin typeface="+mn-lt"/>
              </a:endParaRPr>
            </a:p>
            <a:p>
              <a:pPr>
                <a:lnSpc>
                  <a:spcPct val="130000"/>
                </a:lnSpc>
                <a:buSzPct val="100000"/>
                <a:buFont typeface="Arial" pitchFamily="34" charset="0"/>
                <a:buChar char="•"/>
              </a:pPr>
              <a:r>
                <a:rPr lang="en-GB" sz="2400" dirty="0" smtClean="0">
                  <a:latin typeface="+mn-lt"/>
                </a:rPr>
                <a:t>Was </a:t>
              </a:r>
              <a:r>
                <a:rPr lang="en-GB" sz="2400" dirty="0" err="1" smtClean="0">
                  <a:latin typeface="+mn-lt"/>
                </a:rPr>
                <a:t>machen</a:t>
              </a:r>
              <a:r>
                <a:rPr lang="en-GB" sz="2400" dirty="0" smtClean="0">
                  <a:latin typeface="+mn-lt"/>
                </a:rPr>
                <a:t>: </a:t>
              </a:r>
              <a:r>
                <a:rPr lang="en-GB" sz="2400" dirty="0">
                  <a:latin typeface="+mn-lt"/>
                </a:rPr>
                <a:t>product-process innovation </a:t>
              </a:r>
            </a:p>
            <a:p>
              <a:pPr>
                <a:lnSpc>
                  <a:spcPct val="130000"/>
                </a:lnSpc>
                <a:buSzPct val="100000"/>
                <a:buFont typeface="Arial" pitchFamily="34" charset="0"/>
                <a:buChar char="•"/>
              </a:pPr>
              <a:r>
                <a:rPr lang="en-GB" sz="2400" dirty="0" err="1" smtClean="0">
                  <a:latin typeface="+mn-lt"/>
                </a:rPr>
                <a:t>Anwendungsbereich</a:t>
              </a:r>
              <a:r>
                <a:rPr lang="en-GB" sz="2400" dirty="0" smtClean="0">
                  <a:latin typeface="+mn-lt"/>
                </a:rPr>
                <a:t>: </a:t>
              </a:r>
              <a:r>
                <a:rPr lang="en-GB" sz="2400" dirty="0">
                  <a:latin typeface="+mn-lt"/>
                </a:rPr>
                <a:t>70 geolocations</a:t>
              </a:r>
            </a:p>
            <a:p>
              <a:pPr>
                <a:lnSpc>
                  <a:spcPct val="130000"/>
                </a:lnSpc>
                <a:buSzPct val="100000"/>
                <a:buFont typeface="Arial" pitchFamily="34" charset="0"/>
                <a:buChar char="•"/>
              </a:pPr>
              <a:r>
                <a:rPr lang="en-GB" sz="2400" dirty="0" err="1" smtClean="0">
                  <a:latin typeface="+mn-lt"/>
                </a:rPr>
                <a:t>Mit</a:t>
              </a:r>
              <a:r>
                <a:rPr lang="en-GB" sz="2400" dirty="0" smtClean="0">
                  <a:latin typeface="+mn-lt"/>
                </a:rPr>
                <a:t> </a:t>
              </a:r>
              <a:r>
                <a:rPr lang="en-GB" sz="2400" dirty="0" err="1" smtClean="0">
                  <a:latin typeface="+mn-lt"/>
                </a:rPr>
                <a:t>wem</a:t>
              </a:r>
              <a:r>
                <a:rPr lang="en-GB" sz="2400" dirty="0" smtClean="0">
                  <a:latin typeface="+mn-lt"/>
                </a:rPr>
                <a:t>: </a:t>
              </a:r>
              <a:r>
                <a:rPr lang="en-GB" sz="2400" err="1" smtClean="0">
                  <a:latin typeface="+mn-lt"/>
                </a:rPr>
                <a:t>Mit</a:t>
              </a:r>
              <a:r>
                <a:rPr lang="en-GB" sz="2400" smtClean="0">
                  <a:latin typeface="+mn-lt"/>
                </a:rPr>
                <a:t> </a:t>
              </a:r>
              <a:r>
                <a:rPr lang="en-GB" sz="2400" smtClean="0">
                  <a:latin typeface="+mn-lt"/>
                </a:rPr>
                <a:t>Partners  </a:t>
              </a:r>
              <a:r>
                <a:rPr lang="en-GB" sz="2400" dirty="0">
                  <a:latin typeface="+mn-lt"/>
                </a:rPr>
                <a:t>and </a:t>
              </a:r>
              <a:r>
                <a:rPr lang="en-GB" sz="2400" dirty="0" err="1" smtClean="0">
                  <a:latin typeface="+mn-lt"/>
                </a:rPr>
                <a:t>sozialen</a:t>
              </a:r>
              <a:r>
                <a:rPr lang="en-GB" sz="2400" dirty="0" smtClean="0">
                  <a:latin typeface="+mn-lt"/>
                </a:rPr>
                <a:t> </a:t>
              </a:r>
              <a:r>
                <a:rPr lang="en-GB" sz="2400" dirty="0" err="1" smtClean="0">
                  <a:latin typeface="+mn-lt"/>
                </a:rPr>
                <a:t>Partnern</a:t>
              </a:r>
              <a:endParaRPr lang="en-GB" sz="2400" dirty="0">
                <a:latin typeface="+mn-lt"/>
              </a:endParaRPr>
            </a:p>
            <a:p>
              <a:pPr>
                <a:lnSpc>
                  <a:spcPct val="130000"/>
                </a:lnSpc>
                <a:buSzPct val="100000"/>
                <a:buFont typeface="Arial" pitchFamily="34" charset="0"/>
                <a:buChar char="•"/>
              </a:pPr>
              <a:r>
                <a:rPr lang="en-GB" sz="2400" dirty="0" err="1" smtClean="0">
                  <a:latin typeface="+mn-lt"/>
                </a:rPr>
                <a:t>Wer</a:t>
              </a:r>
              <a:r>
                <a:rPr lang="en-GB" sz="2400" dirty="0" smtClean="0">
                  <a:latin typeface="+mn-lt"/>
                </a:rPr>
                <a:t> </a:t>
              </a:r>
              <a:r>
                <a:rPr lang="en-GB" sz="2400" dirty="0" err="1" smtClean="0">
                  <a:latin typeface="+mn-lt"/>
                </a:rPr>
                <a:t>profitiert</a:t>
              </a:r>
              <a:r>
                <a:rPr lang="en-GB" sz="2400" dirty="0" smtClean="0">
                  <a:latin typeface="+mn-lt"/>
                </a:rPr>
                <a:t>: </a:t>
              </a:r>
              <a:r>
                <a:rPr lang="en-GB" sz="2400" dirty="0">
                  <a:latin typeface="+mn-lt"/>
                </a:rPr>
                <a:t>win-win</a:t>
              </a:r>
            </a:p>
          </p:txBody>
        </p:sp>
      </p:grpSp>
      <p:grpSp>
        <p:nvGrpSpPr>
          <p:cNvPr id="9" name="Group 8"/>
          <p:cNvGrpSpPr/>
          <p:nvPr/>
        </p:nvGrpSpPr>
        <p:grpSpPr>
          <a:xfrm>
            <a:off x="524149" y="1864986"/>
            <a:ext cx="5574088" cy="2488486"/>
            <a:chOff x="524149" y="1458636"/>
            <a:chExt cx="5574088" cy="2488486"/>
          </a:xfrm>
        </p:grpSpPr>
        <p:sp>
          <p:nvSpPr>
            <p:cNvPr id="19" name="Rectangle 18"/>
            <p:cNvSpPr/>
            <p:nvPr/>
          </p:nvSpPr>
          <p:spPr>
            <a:xfrm>
              <a:off x="538257" y="1458636"/>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ID: COS/TOUR/699493</a:t>
              </a:r>
            </a:p>
          </p:txBody>
        </p:sp>
        <p:sp>
          <p:nvSpPr>
            <p:cNvPr id="21" name="Rectangle 20"/>
            <p:cNvSpPr/>
            <p:nvPr/>
          </p:nvSpPr>
          <p:spPr>
            <a:xfrm>
              <a:off x="524149" y="2008130"/>
              <a:ext cx="5559980" cy="1938992"/>
            </a:xfrm>
            <a:prstGeom prst="rect">
              <a:avLst/>
            </a:prstGeom>
            <a:solidFill>
              <a:schemeClr val="bg1"/>
            </a:solidFill>
          </p:spPr>
          <p:txBody>
            <a:bodyPr wrap="square">
              <a:spAutoFit/>
            </a:bodyPr>
            <a:lstStyle/>
            <a:p>
              <a:r>
                <a:rPr lang="en-GB" sz="2400" dirty="0">
                  <a:latin typeface="+mn-lt"/>
                </a:rPr>
                <a:t>Diversifying tourism offers in peripheral destinations with </a:t>
              </a:r>
              <a:r>
                <a:rPr lang="en-GB" sz="2400" dirty="0" smtClean="0">
                  <a:latin typeface="+mn-lt"/>
                </a:rPr>
                <a:t>heritage-based </a:t>
              </a:r>
              <a:r>
                <a:rPr lang="en-GB" sz="2400" dirty="0">
                  <a:latin typeface="+mn-lt"/>
                </a:rPr>
                <a:t>products and services, </a:t>
              </a:r>
              <a:r>
                <a:rPr lang="en-GB" sz="2400" dirty="0" smtClean="0">
                  <a:latin typeface="+mn-lt"/>
                </a:rPr>
                <a:t>stakeholder-skills </a:t>
              </a:r>
              <a:r>
                <a:rPr lang="en-GB" sz="2400" dirty="0">
                  <a:latin typeface="+mn-lt"/>
                </a:rPr>
                <a:t>alliances </a:t>
              </a:r>
              <a:r>
                <a:rPr lang="en-GB" sz="2400" dirty="0" smtClean="0">
                  <a:latin typeface="+mn-lt"/>
                </a:rPr>
                <a:t>to </a:t>
              </a:r>
              <a:r>
                <a:rPr lang="en-GB" sz="2400" dirty="0">
                  <a:latin typeface="+mn-lt"/>
                </a:rPr>
                <a:t>internationalize locally operating micro-enterprises</a:t>
              </a:r>
              <a:endParaRPr lang="en-US" sz="2400" dirty="0">
                <a:latin typeface="+mn-lt"/>
              </a:endParaRPr>
            </a:p>
          </p:txBody>
        </p:sp>
      </p:grpSp>
      <p:sp>
        <p:nvSpPr>
          <p:cNvPr id="22" name="Rectangle 21"/>
          <p:cNvSpPr/>
          <p:nvPr/>
        </p:nvSpPr>
        <p:spPr>
          <a:xfrm>
            <a:off x="558250" y="522090"/>
            <a:ext cx="8208912" cy="830997"/>
          </a:xfrm>
          <a:prstGeom prst="rect">
            <a:avLst/>
          </a:prstGeom>
          <a:solidFill>
            <a:srgbClr val="E7C9C5"/>
          </a:solidFill>
          <a:ln>
            <a:noFill/>
          </a:ln>
        </p:spPr>
        <p:txBody>
          <a:bodyPr wrap="square">
            <a:spAutoFit/>
          </a:bodyPr>
          <a:lstStyle/>
          <a:p>
            <a:pPr algn="just"/>
            <a:r>
              <a:rPr lang="en-GB" sz="4800" b="1" dirty="0" smtClean="0">
                <a:latin typeface="Agency FB" pitchFamily="34" charset="0"/>
              </a:rPr>
              <a:t>WAS IST EIN EU PROJEKT</a:t>
            </a:r>
            <a:r>
              <a:rPr lang="en-US" sz="4800" b="1" dirty="0" smtClean="0">
                <a:latin typeface="Agency FB" pitchFamily="34" charset="0"/>
              </a:rPr>
              <a:t>?</a:t>
            </a:r>
            <a:endParaRPr lang="en-US" sz="4800" dirty="0" smtClean="0"/>
          </a:p>
        </p:txBody>
      </p:sp>
      <p:pic>
        <p:nvPicPr>
          <p:cNvPr id="4098" name="Picture 2" descr="http://divertimentoenterprise.eu/images/divertimento/LogoBI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1754" y="5334531"/>
            <a:ext cx="5680243" cy="33829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58250" y="4408798"/>
            <a:ext cx="5525879" cy="2308324"/>
          </a:xfrm>
          <a:prstGeom prst="rect">
            <a:avLst/>
          </a:prstGeom>
          <a:solidFill>
            <a:schemeClr val="bg1"/>
          </a:solidFill>
        </p:spPr>
        <p:txBody>
          <a:bodyPr wrap="square">
            <a:spAutoFit/>
          </a:bodyPr>
          <a:lstStyle/>
          <a:p>
            <a:r>
              <a:rPr lang="de-DE" sz="2400" dirty="0"/>
              <a:t>Diversifizierung von touristischen Angeboten </a:t>
            </a:r>
            <a:r>
              <a:rPr lang="de-DE" sz="2400" dirty="0" smtClean="0"/>
              <a:t>der Peripherie mit kulturellen Erlebnissen. Dienstleistungen</a:t>
            </a:r>
            <a:r>
              <a:rPr lang="de-DE" sz="2400" dirty="0"/>
              <a:t>, </a:t>
            </a:r>
            <a:r>
              <a:rPr lang="de-DE" sz="2400" dirty="0" smtClean="0"/>
              <a:t>Stakeholder- Allianzen and  Fertigkeiten  </a:t>
            </a:r>
            <a:r>
              <a:rPr lang="de-DE" sz="2400" dirty="0"/>
              <a:t>zur Internationalisierung </a:t>
            </a:r>
            <a:r>
              <a:rPr lang="de-DE" sz="2400" dirty="0" smtClean="0"/>
              <a:t>von Kleinstunternehmen</a:t>
            </a:r>
            <a:endParaRPr lang="en-US" sz="2400" dirty="0"/>
          </a:p>
        </p:txBody>
      </p:sp>
      <p:sp>
        <p:nvSpPr>
          <p:cNvPr id="14" name="Rectangle 13"/>
          <p:cNvSpPr/>
          <p:nvPr/>
        </p:nvSpPr>
        <p:spPr>
          <a:xfrm rot="19919484">
            <a:off x="9516849" y="1399465"/>
            <a:ext cx="3473604" cy="830997"/>
          </a:xfrm>
          <a:prstGeom prst="rect">
            <a:avLst/>
          </a:prstGeom>
          <a:solidFill>
            <a:srgbClr val="990000"/>
          </a:solidFill>
          <a:ln>
            <a:noFill/>
          </a:ln>
        </p:spPr>
        <p:txBody>
          <a:bodyPr wrap="square">
            <a:spAutoFit/>
          </a:bodyPr>
          <a:lstStyle/>
          <a:p>
            <a:pPr algn="just"/>
            <a:r>
              <a:rPr lang="de-DE" sz="4800" dirty="0" smtClean="0">
                <a:solidFill>
                  <a:schemeClr val="bg1"/>
                </a:solidFill>
                <a:latin typeface="Agency FB" pitchFamily="34" charset="0"/>
              </a:rPr>
              <a:t>Spiel der Werte</a:t>
            </a:r>
            <a:endParaRPr lang="en-US" sz="4800" dirty="0" smtClean="0">
              <a:solidFill>
                <a:schemeClr val="bg1"/>
              </a:solidFill>
            </a:endParaRPr>
          </a:p>
        </p:txBody>
      </p:sp>
      <p:sp>
        <p:nvSpPr>
          <p:cNvPr id="18" name="Rectangle 17"/>
          <p:cNvSpPr/>
          <p:nvPr/>
        </p:nvSpPr>
        <p:spPr>
          <a:xfrm>
            <a:off x="524149" y="7473280"/>
            <a:ext cx="8193508" cy="461665"/>
          </a:xfrm>
          <a:prstGeom prst="rect">
            <a:avLst/>
          </a:prstGeom>
          <a:solidFill>
            <a:srgbClr val="FFFF99"/>
          </a:solidFill>
          <a:ln>
            <a:noFill/>
          </a:ln>
        </p:spPr>
        <p:txBody>
          <a:bodyPr wrap="square">
            <a:spAutoFit/>
          </a:bodyPr>
          <a:lstStyle/>
          <a:p>
            <a:pPr algn="just"/>
            <a:r>
              <a:rPr lang="en-US" sz="2400" b="1" dirty="0" err="1" smtClean="0"/>
              <a:t>Ein</a:t>
            </a:r>
            <a:r>
              <a:rPr lang="en-US" sz="2400" b="1" dirty="0" smtClean="0"/>
              <a:t> EU </a:t>
            </a:r>
            <a:r>
              <a:rPr lang="en-US" sz="2400" b="1" dirty="0" err="1" smtClean="0"/>
              <a:t>Projekt</a:t>
            </a:r>
            <a:r>
              <a:rPr lang="en-US" sz="2400" b="1" dirty="0" smtClean="0"/>
              <a:t> </a:t>
            </a:r>
            <a:r>
              <a:rPr lang="en-US" sz="2400" b="1" dirty="0" err="1" smtClean="0"/>
              <a:t>ist</a:t>
            </a:r>
            <a:r>
              <a:rPr lang="en-US" sz="2400" b="1" dirty="0" smtClean="0"/>
              <a:t> </a:t>
            </a:r>
            <a:r>
              <a:rPr lang="en-US" sz="2400" b="1" dirty="0" err="1" smtClean="0"/>
              <a:t>Startkapitalhilfe</a:t>
            </a:r>
            <a:r>
              <a:rPr lang="en-US" sz="2400" b="1" dirty="0" smtClean="0"/>
              <a:t>, um </a:t>
            </a:r>
            <a:r>
              <a:rPr lang="en-US" sz="2400" b="1" dirty="0" err="1" smtClean="0"/>
              <a:t>attraktive</a:t>
            </a:r>
            <a:r>
              <a:rPr lang="en-US" sz="2400" b="1" dirty="0" smtClean="0"/>
              <a:t> </a:t>
            </a:r>
            <a:endParaRPr lang="en-US" sz="2000" b="1" dirty="0" smtClean="0"/>
          </a:p>
        </p:txBody>
      </p:sp>
    </p:spTree>
    <p:extLst>
      <p:ext uri="{BB962C8B-B14F-4D97-AF65-F5344CB8AC3E}">
        <p14:creationId xmlns:p14="http://schemas.microsoft.com/office/powerpoint/2010/main" val="23435513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ppa_due_mpeg4_x26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799" y="-23664"/>
            <a:ext cx="12210429" cy="9157822"/>
          </a:xfrm>
          <a:prstGeom prst="rect">
            <a:avLst/>
          </a:prstGeom>
        </p:spPr>
      </p:pic>
      <p:sp>
        <p:nvSpPr>
          <p:cNvPr id="5" name="Rectangle 4"/>
          <p:cNvSpPr/>
          <p:nvPr/>
        </p:nvSpPr>
        <p:spPr>
          <a:xfrm>
            <a:off x="28799" y="488504"/>
            <a:ext cx="9377438" cy="707886"/>
          </a:xfrm>
          <a:prstGeom prst="rect">
            <a:avLst/>
          </a:prstGeom>
          <a:solidFill>
            <a:srgbClr val="E7C9C5"/>
          </a:solidFill>
        </p:spPr>
        <p:txBody>
          <a:bodyPr wrap="square">
            <a:spAutoFit/>
          </a:bodyPr>
          <a:lstStyle/>
          <a:p>
            <a:r>
              <a:rPr lang="en-US" sz="4000" b="1" dirty="0" smtClean="0">
                <a:latin typeface="Agency FB" pitchFamily="34" charset="0"/>
              </a:rPr>
              <a:t>DIE HALSKETTE</a:t>
            </a:r>
            <a:endParaRPr lang="en-GB" sz="4000" dirty="0" smtClean="0"/>
          </a:p>
        </p:txBody>
      </p:sp>
    </p:spTree>
    <p:extLst>
      <p:ext uri="{BB962C8B-B14F-4D97-AF65-F5344CB8AC3E}">
        <p14:creationId xmlns:p14="http://schemas.microsoft.com/office/powerpoint/2010/main" val="296167599"/>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537005" y="1427212"/>
            <a:ext cx="9476976" cy="7432804"/>
          </a:xfrm>
          <a:prstGeom prst="rect">
            <a:avLst/>
          </a:prstGeom>
          <a:solidFill>
            <a:schemeClr val="bg1"/>
          </a:solidFill>
        </p:spPr>
        <p:txBody>
          <a:bodyPr wrap="square">
            <a:spAutoFit/>
          </a:bodyPr>
          <a:lstStyle/>
          <a:p>
            <a:endParaRPr lang="en-GB" sz="900" b="1" dirty="0" smtClean="0">
              <a:solidFill>
                <a:schemeClr val="tx1">
                  <a:lumMod val="90000"/>
                  <a:lumOff val="10000"/>
                </a:schemeClr>
              </a:solidFill>
              <a:latin typeface="Agency FB" pitchFamily="34" charset="0"/>
            </a:endParaRPr>
          </a:p>
          <a:p>
            <a:r>
              <a:rPr lang="en-US" sz="2800" b="1" dirty="0" smtClean="0"/>
              <a:t>DIE SCHAUSPIELERNDE GEMEINDE</a:t>
            </a:r>
            <a:endParaRPr lang="en-US" sz="2000" dirty="0"/>
          </a:p>
          <a:p>
            <a:r>
              <a:rPr lang="de-DE" sz="2000" dirty="0" smtClean="0"/>
              <a:t>Abgekoppelt vom Weltgeschehen lebte das kleine </a:t>
            </a:r>
            <a:r>
              <a:rPr lang="de-DE" sz="2000" dirty="0"/>
              <a:t>Dorf, umgeben von Wäldern. Eines Tages, ein Zeitungsartikel und ein kleines </a:t>
            </a:r>
            <a:r>
              <a:rPr lang="de-DE" sz="2000" dirty="0" smtClean="0"/>
              <a:t>Plakat vor dem Kaffee, benachrichtigt die Dorfbewohner, es seien Shauspieler um ihre </a:t>
            </a:r>
            <a:r>
              <a:rPr lang="de-DE" sz="2000" dirty="0"/>
              <a:t>eigenen Vorfahren </a:t>
            </a:r>
            <a:r>
              <a:rPr lang="de-DE" sz="2000" dirty="0" smtClean="0"/>
              <a:t>darzustellen in einem Film das ihr Castello am Hang zu beleben bezweckte. </a:t>
            </a:r>
          </a:p>
          <a:p>
            <a:r>
              <a:rPr lang="de-DE" sz="2000" dirty="0" smtClean="0"/>
              <a:t>Völlig unerwartet stehen die Dorfbewohner Schlange, ihre Freizeit gany schön opfern</a:t>
            </a:r>
            <a:r>
              <a:rPr lang="en-US" sz="2000" dirty="0" smtClean="0"/>
              <a:t>, um dieses </a:t>
            </a:r>
            <a:r>
              <a:rPr lang="en-US" sz="2000" dirty="0" err="1" smtClean="0"/>
              <a:t>neue</a:t>
            </a:r>
            <a:r>
              <a:rPr lang="en-US" sz="2000" dirty="0" smtClean="0"/>
              <a:t> </a:t>
            </a:r>
            <a:r>
              <a:rPr lang="en-US" sz="2000" dirty="0" err="1" smtClean="0"/>
              <a:t>neue</a:t>
            </a:r>
            <a:r>
              <a:rPr lang="en-US" sz="2000" dirty="0" smtClean="0"/>
              <a:t> </a:t>
            </a:r>
            <a:r>
              <a:rPr lang="en-US" sz="2000" dirty="0" err="1" smtClean="0"/>
              <a:t>Abenteuer</a:t>
            </a:r>
            <a:r>
              <a:rPr lang="en-US" sz="2000" dirty="0" smtClean="0"/>
              <a:t> </a:t>
            </a:r>
            <a:r>
              <a:rPr lang="en-US" sz="2000" dirty="0" err="1" smtClean="0"/>
              <a:t>zu</a:t>
            </a:r>
            <a:r>
              <a:rPr lang="en-US" sz="2000" dirty="0" smtClean="0"/>
              <a:t> </a:t>
            </a:r>
            <a:r>
              <a:rPr lang="en-US" sz="2000" dirty="0" err="1" smtClean="0"/>
              <a:t>erleben</a:t>
            </a:r>
            <a:r>
              <a:rPr lang="en-US" sz="2000" dirty="0" smtClean="0"/>
              <a:t>.</a:t>
            </a:r>
          </a:p>
          <a:p>
            <a:endParaRPr lang="en-US" sz="2000" dirty="0"/>
          </a:p>
          <a:p>
            <a:endParaRPr lang="en-US" sz="2000" dirty="0" smtClean="0"/>
          </a:p>
          <a:p>
            <a:endParaRPr lang="en-US" sz="2000" dirty="0"/>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r>
              <a:rPr lang="en-GB" sz="2000" dirty="0" err="1" smtClean="0">
                <a:solidFill>
                  <a:schemeClr val="tx1">
                    <a:lumMod val="90000"/>
                    <a:lumOff val="10000"/>
                  </a:schemeClr>
                </a:solidFill>
              </a:rPr>
              <a:t>Lagopesole</a:t>
            </a:r>
            <a:r>
              <a:rPr lang="en-GB" sz="2000" dirty="0" smtClean="0">
                <a:solidFill>
                  <a:schemeClr val="tx1">
                    <a:lumMod val="90000"/>
                    <a:lumOff val="10000"/>
                  </a:schemeClr>
                </a:solidFill>
              </a:rPr>
              <a:t> case study</a:t>
            </a:r>
            <a:endParaRPr lang="en-GB" sz="2000" b="1" dirty="0">
              <a:solidFill>
                <a:schemeClr val="tx1">
                  <a:lumMod val="90000"/>
                  <a:lumOff val="10000"/>
                </a:schemeClr>
              </a:solidFill>
              <a:latin typeface="Agency FB" pitchFamily="34" charset="0"/>
            </a:endParaRPr>
          </a:p>
        </p:txBody>
      </p:sp>
      <p:graphicFrame>
        <p:nvGraphicFramePr>
          <p:cNvPr id="15" name="1 - Γράφημα"/>
          <p:cNvGraphicFramePr>
            <a:graphicFrameLocks/>
          </p:cNvGraphicFramePr>
          <p:nvPr>
            <p:extLst>
              <p:ext uri="{D42A27DB-BD31-4B8C-83A1-F6EECF244321}">
                <p14:modId xmlns:p14="http://schemas.microsoft.com/office/powerpoint/2010/main" val="4252174754"/>
              </p:ext>
            </p:extLst>
          </p:nvPr>
        </p:nvGraphicFramePr>
        <p:xfrm>
          <a:off x="6500109" y="4304927"/>
          <a:ext cx="5372520" cy="4215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2 - Γράφημα"/>
          <p:cNvGraphicFramePr>
            <a:graphicFrameLocks/>
          </p:cNvGraphicFramePr>
          <p:nvPr>
            <p:extLst>
              <p:ext uri="{D42A27DB-BD31-4B8C-83A1-F6EECF244321}">
                <p14:modId xmlns:p14="http://schemas.microsoft.com/office/powerpoint/2010/main" val="3578037450"/>
              </p:ext>
            </p:extLst>
          </p:nvPr>
        </p:nvGraphicFramePr>
        <p:xfrm>
          <a:off x="10079249" y="4289698"/>
          <a:ext cx="4392488" cy="42152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3 - Γράφημα"/>
          <p:cNvGraphicFramePr>
            <a:graphicFrameLocks/>
          </p:cNvGraphicFramePr>
          <p:nvPr>
            <p:extLst>
              <p:ext uri="{D42A27DB-BD31-4B8C-83A1-F6EECF244321}">
                <p14:modId xmlns:p14="http://schemas.microsoft.com/office/powerpoint/2010/main" val="3269857950"/>
              </p:ext>
            </p:extLst>
          </p:nvPr>
        </p:nvGraphicFramePr>
        <p:xfrm>
          <a:off x="13100373" y="4304927"/>
          <a:ext cx="4536504" cy="4215256"/>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Group 4"/>
          <p:cNvGrpSpPr/>
          <p:nvPr/>
        </p:nvGrpSpPr>
        <p:grpSpPr>
          <a:xfrm>
            <a:off x="265033" y="1410544"/>
            <a:ext cx="6580807" cy="7109639"/>
            <a:chOff x="712094" y="1424608"/>
            <a:chExt cx="6580807" cy="7109639"/>
          </a:xfrm>
        </p:grpSpPr>
        <p:sp>
          <p:nvSpPr>
            <p:cNvPr id="3" name="Rectangle 2"/>
            <p:cNvSpPr/>
            <p:nvPr/>
          </p:nvSpPr>
          <p:spPr>
            <a:xfrm>
              <a:off x="712094" y="1424608"/>
              <a:ext cx="6580807" cy="7109639"/>
            </a:xfrm>
            <a:prstGeom prst="rect">
              <a:avLst/>
            </a:prstGeom>
            <a:solidFill>
              <a:schemeClr val="bg1"/>
            </a:solidFill>
          </p:spPr>
          <p:txBody>
            <a:bodyPr wrap="square">
              <a:spAutoFit/>
            </a:bodyPr>
            <a:lstStyle/>
            <a:p>
              <a:endParaRPr lang="en-US" sz="2800" b="1" dirty="0">
                <a:solidFill>
                  <a:schemeClr val="tx1">
                    <a:lumMod val="90000"/>
                    <a:lumOff val="10000"/>
                  </a:schemeClr>
                </a:solidFill>
                <a:latin typeface="Agency FB" pitchFamily="34" charset="0"/>
              </a:endParaRPr>
            </a:p>
            <a:p>
              <a:endParaRPr lang="en-US" sz="2800" b="1" dirty="0" smtClean="0">
                <a:solidFill>
                  <a:schemeClr val="tx1">
                    <a:lumMod val="90000"/>
                    <a:lumOff val="10000"/>
                  </a:schemeClr>
                </a:solidFill>
                <a:latin typeface="Agency FB" pitchFamily="34" charset="0"/>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p:txBody>
        </p:sp>
        <p:grpSp>
          <p:nvGrpSpPr>
            <p:cNvPr id="2" name="Group 1"/>
            <p:cNvGrpSpPr/>
            <p:nvPr/>
          </p:nvGrpSpPr>
          <p:grpSpPr>
            <a:xfrm>
              <a:off x="1057823" y="1693124"/>
              <a:ext cx="5889347" cy="6612293"/>
              <a:chOff x="959100" y="1614895"/>
              <a:chExt cx="5889347" cy="6612293"/>
            </a:xfrm>
          </p:grpSpPr>
          <p:pic>
            <p:nvPicPr>
              <p:cNvPr id="4" name="Picture 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59100" y="1614895"/>
                <a:ext cx="5889347" cy="3384376"/>
              </a:xfrm>
              <a:prstGeom prst="rect">
                <a:avLst/>
              </a:prstGeom>
            </p:spPr>
          </p:pic>
          <p:pic>
            <p:nvPicPr>
              <p:cNvPr id="12" name="Picture 1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2003" y="4999271"/>
                <a:ext cx="5886444" cy="3227917"/>
              </a:xfrm>
              <a:prstGeom prst="rect">
                <a:avLst/>
              </a:prstGeom>
            </p:spPr>
          </p:pic>
        </p:grpSp>
      </p:grpSp>
      <p:sp>
        <p:nvSpPr>
          <p:cNvPr id="13" name="Rectangle 12"/>
          <p:cNvSpPr/>
          <p:nvPr/>
        </p:nvSpPr>
        <p:spPr>
          <a:xfrm>
            <a:off x="265033" y="278577"/>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DIE </a:t>
            </a:r>
            <a:r>
              <a:rPr lang="en-US" sz="4000" b="1" dirty="0" smtClean="0">
                <a:solidFill>
                  <a:schemeClr val="tx1">
                    <a:lumMod val="90000"/>
                    <a:lumOff val="10000"/>
                  </a:schemeClr>
                </a:solidFill>
                <a:latin typeface="Agency FB" pitchFamily="34" charset="0"/>
              </a:rPr>
              <a:t>GEMEINDE </a:t>
            </a:r>
            <a:r>
              <a:rPr lang="en-US" sz="4000" b="1" dirty="0" smtClean="0">
                <a:solidFill>
                  <a:schemeClr val="tx1">
                    <a:lumMod val="90000"/>
                    <a:lumOff val="10000"/>
                  </a:schemeClr>
                </a:solidFill>
                <a:latin typeface="Agency FB" pitchFamily="34" charset="0"/>
              </a:rPr>
              <a:t>MITEINSCHLIESSEN</a:t>
            </a:r>
            <a:endParaRPr lang="en-US" sz="4000" dirty="0">
              <a:solidFill>
                <a:schemeClr val="tx1">
                  <a:lumMod val="90000"/>
                  <a:lumOff val="10000"/>
                </a:schemeClr>
              </a:solidFill>
            </a:endParaRPr>
          </a:p>
        </p:txBody>
      </p:sp>
    </p:spTree>
    <p:extLst>
      <p:ext uri="{BB962C8B-B14F-4D97-AF65-F5344CB8AC3E}">
        <p14:creationId xmlns:p14="http://schemas.microsoft.com/office/powerpoint/2010/main" val="3988565798"/>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Affreschi_0000_Layer-16.png"/>
          <p:cNvPicPr>
            <a:picLocks noChangeAspect="1"/>
          </p:cNvPicPr>
          <p:nvPr/>
        </p:nvPicPr>
        <p:blipFill>
          <a:blip r:embed="rId2">
            <a:extLst/>
          </a:blip>
          <a:stretch>
            <a:fillRect/>
          </a:stretch>
        </p:blipFill>
        <p:spPr>
          <a:xfrm flipH="1">
            <a:off x="51179" y="1"/>
            <a:ext cx="5169230" cy="8913440"/>
          </a:xfrm>
          <a:prstGeom prst="rect">
            <a:avLst/>
          </a:prstGeom>
          <a:ln w="12700">
            <a:miter lim="400000"/>
          </a:ln>
        </p:spPr>
      </p:pic>
      <p:sp>
        <p:nvSpPr>
          <p:cNvPr id="24" name="Rectangle 23"/>
          <p:cNvSpPr/>
          <p:nvPr/>
        </p:nvSpPr>
        <p:spPr>
          <a:xfrm>
            <a:off x="3417520" y="632520"/>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ENTWICKLUNGSSTRATEGIE</a:t>
            </a:r>
            <a:endParaRPr lang="en-US" sz="4000" dirty="0">
              <a:solidFill>
                <a:schemeClr val="tx1">
                  <a:lumMod val="90000"/>
                  <a:lumOff val="10000"/>
                </a:schemeClr>
              </a:solidFill>
            </a:endParaRPr>
          </a:p>
        </p:txBody>
      </p:sp>
      <p:sp>
        <p:nvSpPr>
          <p:cNvPr id="28" name="Rectangle 27"/>
          <p:cNvSpPr/>
          <p:nvPr/>
        </p:nvSpPr>
        <p:spPr>
          <a:xfrm>
            <a:off x="4245187" y="6609184"/>
            <a:ext cx="9762609" cy="707886"/>
          </a:xfrm>
          <a:prstGeom prst="rect">
            <a:avLst/>
          </a:prstGeom>
          <a:noFill/>
        </p:spPr>
        <p:txBody>
          <a:bodyPr wrap="none" anchor="ctr">
            <a:spAutoFit/>
          </a:bodyPr>
          <a:lstStyle/>
          <a:p>
            <a:r>
              <a:rPr lang="en-GB" sz="4000" b="1" dirty="0" smtClean="0">
                <a:solidFill>
                  <a:schemeClr val="bg1"/>
                </a:solidFill>
                <a:latin typeface="Agency FB" pitchFamily="34" charset="0"/>
              </a:rPr>
              <a:t>… to enable cultural communication with target publics</a:t>
            </a:r>
            <a:endParaRPr lang="en-GB" sz="4000" b="1" dirty="0">
              <a:solidFill>
                <a:schemeClr val="bg1"/>
              </a:solidFill>
              <a:latin typeface="Agency FB" pitchFamily="34" charset="0"/>
            </a:endParaRPr>
          </a:p>
        </p:txBody>
      </p:sp>
      <p:grpSp>
        <p:nvGrpSpPr>
          <p:cNvPr id="2" name="Group 1"/>
          <p:cNvGrpSpPr/>
          <p:nvPr/>
        </p:nvGrpSpPr>
        <p:grpSpPr>
          <a:xfrm>
            <a:off x="3372378" y="2246039"/>
            <a:ext cx="11538323" cy="3715859"/>
            <a:chOff x="3387426" y="1525173"/>
            <a:chExt cx="11538323" cy="3715859"/>
          </a:xfrm>
        </p:grpSpPr>
        <p:sp>
          <p:nvSpPr>
            <p:cNvPr id="15" name="Rectangle 14"/>
            <p:cNvSpPr/>
            <p:nvPr/>
          </p:nvSpPr>
          <p:spPr>
            <a:xfrm>
              <a:off x="3417520" y="1525173"/>
              <a:ext cx="11508229" cy="600164"/>
            </a:xfrm>
            <a:prstGeom prst="rect">
              <a:avLst/>
            </a:prstGeom>
            <a:solidFill>
              <a:schemeClr val="bg1"/>
            </a:solidFill>
          </p:spPr>
          <p:txBody>
            <a:bodyPr wrap="square" anchor="ctr">
              <a:spAutoFit/>
            </a:bodyPr>
            <a:lstStyle/>
            <a:p>
              <a:pPr algn="ctr"/>
              <a:endParaRPr lang="en-GB" sz="900" dirty="0">
                <a:solidFill>
                  <a:schemeClr val="tx1">
                    <a:lumMod val="90000"/>
                    <a:lumOff val="10000"/>
                  </a:schemeClr>
                </a:solidFill>
              </a:endParaRPr>
            </a:p>
            <a:p>
              <a:pPr algn="ctr"/>
              <a:r>
                <a:rPr lang="en-GB" sz="2400" dirty="0" smtClean="0">
                  <a:solidFill>
                    <a:schemeClr val="tx1">
                      <a:lumMod val="90000"/>
                      <a:lumOff val="10000"/>
                    </a:schemeClr>
                  </a:solidFill>
                </a:rPr>
                <a:t>Diverse und </a:t>
              </a:r>
              <a:r>
                <a:rPr lang="en-GB" sz="2400" dirty="0" err="1" smtClean="0">
                  <a:solidFill>
                    <a:schemeClr val="tx1">
                      <a:lumMod val="90000"/>
                      <a:lumOff val="10000"/>
                    </a:schemeClr>
                  </a:solidFill>
                </a:rPr>
                <a:t>komplementäre</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Kulturorte</a:t>
              </a:r>
              <a:r>
                <a:rPr lang="en-GB" sz="2400" dirty="0" smtClean="0">
                  <a:solidFill>
                    <a:schemeClr val="tx1">
                      <a:lumMod val="90000"/>
                      <a:lumOff val="10000"/>
                    </a:schemeClr>
                  </a:solidFill>
                </a:rPr>
                <a:t> der </a:t>
              </a:r>
              <a:r>
                <a:rPr lang="en-GB" sz="2400" dirty="0" err="1" smtClean="0">
                  <a:solidFill>
                    <a:schemeClr val="tx1">
                      <a:lumMod val="90000"/>
                      <a:lumOff val="10000"/>
                    </a:schemeClr>
                  </a:solidFill>
                </a:rPr>
                <a:t>Peripherie</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verbinden</a:t>
              </a:r>
              <a:endParaRPr lang="en-GB" sz="2400" dirty="0">
                <a:solidFill>
                  <a:schemeClr val="tx1">
                    <a:lumMod val="90000"/>
                    <a:lumOff val="10000"/>
                  </a:schemeClr>
                </a:solidFill>
              </a:endParaRPr>
            </a:p>
          </p:txBody>
        </p:sp>
        <p:sp>
          <p:nvSpPr>
            <p:cNvPr id="16" name="Rectangle 15"/>
            <p:cNvSpPr/>
            <p:nvPr/>
          </p:nvSpPr>
          <p:spPr>
            <a:xfrm>
              <a:off x="3417519" y="2408620"/>
              <a:ext cx="11508229" cy="600164"/>
            </a:xfrm>
            <a:prstGeom prst="rect">
              <a:avLst/>
            </a:prstGeom>
            <a:solidFill>
              <a:schemeClr val="bg1"/>
            </a:solidFill>
          </p:spPr>
          <p:txBody>
            <a:bodyPr wrap="square" anchor="ctr">
              <a:spAutoFit/>
            </a:bodyPr>
            <a:lstStyle/>
            <a:p>
              <a:pPr algn="ctr"/>
              <a:endParaRPr lang="en-GB" sz="900" dirty="0">
                <a:solidFill>
                  <a:schemeClr val="tx1">
                    <a:lumMod val="90000"/>
                    <a:lumOff val="10000"/>
                  </a:schemeClr>
                </a:solidFill>
              </a:endParaRPr>
            </a:p>
            <a:p>
              <a:pPr algn="ctr"/>
              <a:r>
                <a:rPr lang="en-GB" sz="2400" dirty="0" err="1" smtClean="0">
                  <a:solidFill>
                    <a:schemeClr val="tx1">
                      <a:lumMod val="90000"/>
                      <a:lumOff val="10000"/>
                    </a:schemeClr>
                  </a:solidFill>
                </a:rPr>
                <a:t>Neue</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Inhalte</a:t>
              </a:r>
              <a:r>
                <a:rPr lang="en-GB" sz="2400" dirty="0" smtClean="0">
                  <a:solidFill>
                    <a:schemeClr val="tx1">
                      <a:lumMod val="90000"/>
                      <a:lumOff val="10000"/>
                    </a:schemeClr>
                  </a:solidFill>
                </a:rPr>
                <a:t> f</a:t>
              </a:r>
              <a:r>
                <a:rPr lang="de-DE" sz="2400" dirty="0" smtClean="0">
                  <a:solidFill>
                    <a:schemeClr val="tx1">
                      <a:lumMod val="90000"/>
                      <a:lumOff val="10000"/>
                    </a:schemeClr>
                  </a:solidFill>
                </a:rPr>
                <a:t>ür die multisensorielleßErlebnis kreieren</a:t>
              </a:r>
              <a:endParaRPr lang="en-GB" sz="2400" dirty="0" smtClean="0">
                <a:solidFill>
                  <a:schemeClr val="tx1">
                    <a:lumMod val="90000"/>
                    <a:lumOff val="10000"/>
                  </a:schemeClr>
                </a:solidFill>
              </a:endParaRPr>
            </a:p>
          </p:txBody>
        </p:sp>
        <p:sp>
          <p:nvSpPr>
            <p:cNvPr id="22" name="Rectangle 21"/>
            <p:cNvSpPr/>
            <p:nvPr/>
          </p:nvSpPr>
          <p:spPr>
            <a:xfrm>
              <a:off x="3387428" y="3267199"/>
              <a:ext cx="11508229" cy="461665"/>
            </a:xfrm>
            <a:prstGeom prst="rect">
              <a:avLst/>
            </a:prstGeom>
            <a:solidFill>
              <a:schemeClr val="bg1"/>
            </a:solidFill>
          </p:spPr>
          <p:txBody>
            <a:bodyPr wrap="square" anchor="ctr">
              <a:spAutoFit/>
            </a:bodyPr>
            <a:lstStyle/>
            <a:p>
              <a:pPr algn="ctr"/>
              <a:r>
                <a:rPr lang="en-GB" sz="2400" dirty="0" err="1" smtClean="0">
                  <a:solidFill>
                    <a:schemeClr val="tx1">
                      <a:lumMod val="90000"/>
                      <a:lumOff val="10000"/>
                    </a:schemeClr>
                  </a:solidFill>
                </a:rPr>
                <a:t>Kommunikationssstretegien</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entewerfen</a:t>
              </a:r>
              <a:endParaRPr lang="en-GB" sz="2400" dirty="0">
                <a:solidFill>
                  <a:schemeClr val="tx1">
                    <a:lumMod val="90000"/>
                    <a:lumOff val="10000"/>
                  </a:schemeClr>
                </a:solidFill>
              </a:endParaRPr>
            </a:p>
          </p:txBody>
        </p:sp>
        <p:sp>
          <p:nvSpPr>
            <p:cNvPr id="27" name="Rectangle 26"/>
            <p:cNvSpPr/>
            <p:nvPr/>
          </p:nvSpPr>
          <p:spPr>
            <a:xfrm>
              <a:off x="3387426" y="4779367"/>
              <a:ext cx="11508229" cy="461665"/>
            </a:xfrm>
            <a:prstGeom prst="rect">
              <a:avLst/>
            </a:prstGeom>
            <a:solidFill>
              <a:schemeClr val="bg1"/>
            </a:solidFill>
          </p:spPr>
          <p:txBody>
            <a:bodyPr wrap="square" anchor="ctr">
              <a:spAutoFit/>
            </a:bodyPr>
            <a:lstStyle/>
            <a:p>
              <a:pPr algn="ctr"/>
              <a:r>
                <a:rPr lang="en-GB" sz="2400" dirty="0" err="1" smtClean="0">
                  <a:solidFill>
                    <a:schemeClr val="tx1">
                      <a:lumMod val="90000"/>
                      <a:lumOff val="10000"/>
                    </a:schemeClr>
                  </a:solidFill>
                </a:rPr>
                <a:t>Kapazit</a:t>
              </a:r>
              <a:r>
                <a:rPr lang="de-DE" sz="2400" dirty="0" smtClean="0">
                  <a:solidFill>
                    <a:schemeClr val="tx1">
                      <a:lumMod val="90000"/>
                      <a:lumOff val="10000"/>
                    </a:schemeClr>
                  </a:solidFill>
                </a:rPr>
                <a:t>ätsaufbau </a:t>
              </a:r>
              <a:r>
                <a:rPr lang="en-GB" sz="2400" dirty="0" smtClean="0">
                  <a:solidFill>
                    <a:schemeClr val="tx1">
                      <a:lumMod val="90000"/>
                      <a:lumOff val="10000"/>
                    </a:schemeClr>
                  </a:solidFill>
                </a:rPr>
                <a:t>der</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Gemeinden</a:t>
              </a:r>
              <a:r>
                <a:rPr lang="en-GB" sz="2400" dirty="0" smtClean="0">
                  <a:solidFill>
                    <a:schemeClr val="tx1">
                      <a:lumMod val="90000"/>
                      <a:lumOff val="10000"/>
                    </a:schemeClr>
                  </a:solidFill>
                </a:rPr>
                <a:t> … </a:t>
              </a:r>
              <a:endParaRPr lang="en-GB" sz="2400" dirty="0">
                <a:solidFill>
                  <a:schemeClr val="tx1">
                    <a:lumMod val="90000"/>
                    <a:lumOff val="10000"/>
                  </a:schemeClr>
                </a:solidFill>
              </a:endParaRPr>
            </a:p>
          </p:txBody>
        </p:sp>
        <p:sp>
          <p:nvSpPr>
            <p:cNvPr id="29" name="Rectangle 28"/>
            <p:cNvSpPr/>
            <p:nvPr/>
          </p:nvSpPr>
          <p:spPr>
            <a:xfrm>
              <a:off x="3387427" y="3987279"/>
              <a:ext cx="11508229" cy="461665"/>
            </a:xfrm>
            <a:prstGeom prst="rect">
              <a:avLst/>
            </a:prstGeom>
            <a:solidFill>
              <a:schemeClr val="bg1"/>
            </a:solidFill>
          </p:spPr>
          <p:txBody>
            <a:bodyPr wrap="square" anchor="ctr">
              <a:spAutoFit/>
            </a:bodyPr>
            <a:lstStyle/>
            <a:p>
              <a:pPr algn="ctr"/>
              <a:r>
                <a:rPr lang="en-GB" sz="2400" dirty="0" err="1" smtClean="0">
                  <a:solidFill>
                    <a:schemeClr val="tx1">
                      <a:lumMod val="90000"/>
                      <a:lumOff val="10000"/>
                    </a:schemeClr>
                  </a:solidFill>
                </a:rPr>
                <a:t>CrossßPromotionen</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generieren</a:t>
              </a:r>
              <a:r>
                <a:rPr lang="en-GB" sz="2400" dirty="0" smtClean="0">
                  <a:solidFill>
                    <a:schemeClr val="tx1">
                      <a:lumMod val="90000"/>
                      <a:lumOff val="10000"/>
                    </a:schemeClr>
                  </a:solidFill>
                </a:rPr>
                <a:t>, um die </a:t>
              </a:r>
              <a:r>
                <a:rPr lang="en-GB" sz="2400" dirty="0" err="1" smtClean="0">
                  <a:solidFill>
                    <a:schemeClr val="tx1">
                      <a:lumMod val="90000"/>
                      <a:lumOff val="10000"/>
                    </a:schemeClr>
                  </a:solidFill>
                </a:rPr>
                <a:t>Kosten</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senken</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zu</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lasssen</a:t>
              </a:r>
              <a:endParaRPr lang="en-GB" sz="2400" dirty="0">
                <a:solidFill>
                  <a:schemeClr val="tx1">
                    <a:lumMod val="90000"/>
                    <a:lumOff val="10000"/>
                  </a:schemeClr>
                </a:solidFill>
              </a:endParaRPr>
            </a:p>
          </p:txBody>
        </p:sp>
      </p:grpSp>
    </p:spTree>
    <p:extLst>
      <p:ext uri="{BB962C8B-B14F-4D97-AF65-F5344CB8AC3E}">
        <p14:creationId xmlns:p14="http://schemas.microsoft.com/office/powerpoint/2010/main" val="23589386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6156" y="5313041"/>
            <a:ext cx="8712967" cy="461665"/>
          </a:xfrm>
          <a:prstGeom prst="rect">
            <a:avLst/>
          </a:prstGeom>
          <a:solidFill>
            <a:schemeClr val="bg2">
              <a:lumMod val="90000"/>
            </a:schemeClr>
          </a:solidFill>
        </p:spPr>
        <p:txBody>
          <a:bodyPr wrap="square">
            <a:spAutoFit/>
          </a:bodyPr>
          <a:lstStyle/>
          <a:p>
            <a:pPr algn="just"/>
            <a:r>
              <a:rPr lang="en-GB" sz="2400" dirty="0"/>
              <a:t>2</a:t>
            </a:r>
            <a:r>
              <a:rPr lang="en-GB" sz="2400" dirty="0" smtClean="0"/>
              <a:t>. </a:t>
            </a:r>
            <a:r>
              <a:rPr lang="en-GB" sz="2400" dirty="0" err="1" smtClean="0"/>
              <a:t>Forschungsbdingte</a:t>
            </a:r>
            <a:r>
              <a:rPr lang="en-GB" sz="2400" dirty="0" smtClean="0"/>
              <a:t> Narration</a:t>
            </a:r>
            <a:endParaRPr lang="en-GB" sz="2400" b="1" dirty="0">
              <a:latin typeface="Agency FB" pitchFamily="34" charset="0"/>
            </a:endParaRPr>
          </a:p>
        </p:txBody>
      </p:sp>
      <p:sp>
        <p:nvSpPr>
          <p:cNvPr id="4" name="Rectangle 3"/>
          <p:cNvSpPr/>
          <p:nvPr/>
        </p:nvSpPr>
        <p:spPr>
          <a:xfrm>
            <a:off x="576696" y="5889104"/>
            <a:ext cx="8732428" cy="461665"/>
          </a:xfrm>
          <a:prstGeom prst="rect">
            <a:avLst/>
          </a:prstGeom>
          <a:solidFill>
            <a:srgbClr val="FFFF99"/>
          </a:solidFill>
        </p:spPr>
        <p:txBody>
          <a:bodyPr wrap="square">
            <a:spAutoFit/>
          </a:bodyPr>
          <a:lstStyle/>
          <a:p>
            <a:pPr algn="just"/>
            <a:r>
              <a:rPr lang="en-GB" sz="2400" dirty="0" smtClean="0"/>
              <a:t>3. </a:t>
            </a:r>
            <a:r>
              <a:rPr lang="en-GB" sz="2400" dirty="0" err="1" smtClean="0"/>
              <a:t>Nachhaltige</a:t>
            </a:r>
            <a:r>
              <a:rPr lang="en-GB" sz="2400" dirty="0" smtClean="0"/>
              <a:t> </a:t>
            </a:r>
            <a:r>
              <a:rPr lang="en-GB" sz="2400" dirty="0" err="1" smtClean="0"/>
              <a:t>Netzwerke</a:t>
            </a:r>
            <a:r>
              <a:rPr lang="en-GB" sz="2400" dirty="0" smtClean="0"/>
              <a:t> und Clusters</a:t>
            </a:r>
            <a:endParaRPr lang="en-GB" sz="2400" dirty="0"/>
          </a:p>
        </p:txBody>
      </p:sp>
      <p:sp>
        <p:nvSpPr>
          <p:cNvPr id="7" name="Rectangle 6"/>
          <p:cNvSpPr/>
          <p:nvPr/>
        </p:nvSpPr>
        <p:spPr>
          <a:xfrm>
            <a:off x="596157" y="4736977"/>
            <a:ext cx="8712967" cy="461664"/>
          </a:xfrm>
          <a:prstGeom prst="rect">
            <a:avLst/>
          </a:prstGeom>
          <a:solidFill>
            <a:srgbClr val="FFFF99"/>
          </a:solidFill>
        </p:spPr>
        <p:txBody>
          <a:bodyPr wrap="square">
            <a:spAutoFit/>
          </a:bodyPr>
          <a:lstStyle/>
          <a:p>
            <a:pPr algn="just"/>
            <a:r>
              <a:rPr lang="en-GB" sz="2400" dirty="0"/>
              <a:t>1. </a:t>
            </a:r>
            <a:r>
              <a:rPr lang="en-GB" sz="2400" dirty="0" smtClean="0"/>
              <a:t>Teams von </a:t>
            </a:r>
            <a:r>
              <a:rPr lang="en-GB" sz="2400" dirty="0" err="1" smtClean="0"/>
              <a:t>Experten</a:t>
            </a:r>
            <a:r>
              <a:rPr lang="en-GB" sz="2400" dirty="0" smtClean="0"/>
              <a:t> &amp; </a:t>
            </a:r>
            <a:r>
              <a:rPr lang="en-GB" sz="2400" dirty="0" err="1" smtClean="0"/>
              <a:t>Fachk</a:t>
            </a:r>
            <a:r>
              <a:rPr lang="de-DE" sz="2400" dirty="0" smtClean="0"/>
              <a:t>räfte</a:t>
            </a:r>
            <a:r>
              <a:rPr lang="en-GB" sz="2400" dirty="0" smtClean="0"/>
              <a:t> (Teams </a:t>
            </a:r>
            <a:r>
              <a:rPr lang="en-GB" sz="2400" dirty="0" smtClean="0"/>
              <a:t>of Skilled </a:t>
            </a:r>
            <a:r>
              <a:rPr lang="en-GB" sz="2400" dirty="0" smtClean="0"/>
              <a:t>Workers) </a:t>
            </a:r>
            <a:endParaRPr lang="en-GB" sz="2400" dirty="0"/>
          </a:p>
        </p:txBody>
      </p:sp>
      <p:sp>
        <p:nvSpPr>
          <p:cNvPr id="8" name="Rectangle 7"/>
          <p:cNvSpPr/>
          <p:nvPr/>
        </p:nvSpPr>
        <p:spPr>
          <a:xfrm>
            <a:off x="588141" y="6465168"/>
            <a:ext cx="8720983" cy="461665"/>
          </a:xfrm>
          <a:prstGeom prst="rect">
            <a:avLst/>
          </a:prstGeom>
          <a:solidFill>
            <a:schemeClr val="bg2">
              <a:lumMod val="90000"/>
            </a:schemeClr>
          </a:solidFill>
        </p:spPr>
        <p:txBody>
          <a:bodyPr wrap="square">
            <a:spAutoFit/>
          </a:bodyPr>
          <a:lstStyle/>
          <a:p>
            <a:pPr algn="just"/>
            <a:r>
              <a:rPr lang="en-GB" sz="2400" dirty="0" smtClean="0"/>
              <a:t>4. Marketing </a:t>
            </a:r>
            <a:r>
              <a:rPr lang="en-GB" sz="2400" dirty="0" smtClean="0"/>
              <a:t>- und </a:t>
            </a:r>
            <a:r>
              <a:rPr lang="en-GB" sz="2400" dirty="0" err="1"/>
              <a:t>K</a:t>
            </a:r>
            <a:r>
              <a:rPr lang="en-GB" sz="2400" dirty="0" err="1" smtClean="0"/>
              <a:t>ommunicatiosstrategie</a:t>
            </a:r>
            <a:r>
              <a:rPr lang="en-GB" sz="2400" dirty="0" smtClean="0"/>
              <a:t> </a:t>
            </a:r>
            <a:endParaRPr lang="en-GB" sz="2400" dirty="0"/>
          </a:p>
        </p:txBody>
      </p:sp>
      <p:sp>
        <p:nvSpPr>
          <p:cNvPr id="13" name="Rectangle 12"/>
          <p:cNvSpPr/>
          <p:nvPr/>
        </p:nvSpPr>
        <p:spPr>
          <a:xfrm>
            <a:off x="588142" y="7041233"/>
            <a:ext cx="8720982" cy="461665"/>
          </a:xfrm>
          <a:prstGeom prst="rect">
            <a:avLst/>
          </a:prstGeom>
          <a:solidFill>
            <a:srgbClr val="FFFF99"/>
          </a:solidFill>
        </p:spPr>
        <p:txBody>
          <a:bodyPr wrap="square">
            <a:spAutoFit/>
          </a:bodyPr>
          <a:lstStyle/>
          <a:p>
            <a:pPr algn="just"/>
            <a:r>
              <a:rPr lang="en-GB" sz="2400" dirty="0" smtClean="0"/>
              <a:t>5. </a:t>
            </a:r>
            <a:r>
              <a:rPr lang="en-GB" sz="2400" dirty="0" smtClean="0"/>
              <a:t>Innovative </a:t>
            </a:r>
            <a:r>
              <a:rPr lang="en-GB" sz="2400" dirty="0" err="1" smtClean="0"/>
              <a:t>Vernetzung</a:t>
            </a:r>
            <a:r>
              <a:rPr lang="en-GB" sz="2400" dirty="0" smtClean="0"/>
              <a:t> und </a:t>
            </a:r>
            <a:r>
              <a:rPr lang="en-GB" sz="2400" dirty="0" err="1" smtClean="0"/>
              <a:t>Finanzierung</a:t>
            </a:r>
            <a:endParaRPr lang="en-GB" sz="2400" dirty="0"/>
          </a:p>
        </p:txBody>
      </p:sp>
      <p:sp>
        <p:nvSpPr>
          <p:cNvPr id="21" name="Rectangle 20"/>
          <p:cNvSpPr/>
          <p:nvPr/>
        </p:nvSpPr>
        <p:spPr>
          <a:xfrm>
            <a:off x="596158" y="560512"/>
            <a:ext cx="8712967" cy="707886"/>
          </a:xfrm>
          <a:prstGeom prst="rect">
            <a:avLst/>
          </a:prstGeom>
          <a:solidFill>
            <a:srgbClr val="E7C9C5"/>
          </a:solidFill>
        </p:spPr>
        <p:txBody>
          <a:bodyPr wrap="square">
            <a:spAutoFit/>
          </a:bodyPr>
          <a:lstStyle/>
          <a:p>
            <a:r>
              <a:rPr lang="en-GB" sz="4000" b="1" cap="all" dirty="0" err="1" smtClean="0">
                <a:solidFill>
                  <a:schemeClr val="tx1">
                    <a:lumMod val="90000"/>
                    <a:lumOff val="10000"/>
                  </a:schemeClr>
                </a:solidFill>
                <a:latin typeface="Agency FB" pitchFamily="34" charset="0"/>
              </a:rPr>
              <a:t>MarketingStrategie</a:t>
            </a:r>
            <a:r>
              <a:rPr lang="en-GB" sz="4000" b="1" cap="all" dirty="0" smtClean="0">
                <a:solidFill>
                  <a:schemeClr val="tx1">
                    <a:lumMod val="90000"/>
                    <a:lumOff val="10000"/>
                  </a:schemeClr>
                </a:solidFill>
                <a:latin typeface="Agency FB" pitchFamily="34" charset="0"/>
              </a:rPr>
              <a:t> </a:t>
            </a:r>
            <a:endParaRPr lang="en-GB" sz="4000" cap="all" dirty="0">
              <a:solidFill>
                <a:schemeClr val="tx1">
                  <a:lumMod val="90000"/>
                  <a:lumOff val="10000"/>
                </a:schemeClr>
              </a:solidFill>
            </a:endParaRPr>
          </a:p>
        </p:txBody>
      </p:sp>
      <p:grpSp>
        <p:nvGrpSpPr>
          <p:cNvPr id="9" name="Group 8"/>
          <p:cNvGrpSpPr/>
          <p:nvPr/>
        </p:nvGrpSpPr>
        <p:grpSpPr>
          <a:xfrm>
            <a:off x="9351095" y="1711910"/>
            <a:ext cx="8208912" cy="5762100"/>
            <a:chOff x="9597157" y="1509965"/>
            <a:chExt cx="7704856" cy="5416868"/>
          </a:xfrm>
        </p:grpSpPr>
        <p:sp>
          <p:nvSpPr>
            <p:cNvPr id="20" name="Rectangle 19"/>
            <p:cNvSpPr/>
            <p:nvPr/>
          </p:nvSpPr>
          <p:spPr>
            <a:xfrm>
              <a:off x="9597157" y="1509965"/>
              <a:ext cx="7704856" cy="5416868"/>
            </a:xfrm>
            <a:prstGeom prst="rect">
              <a:avLst/>
            </a:prstGeom>
            <a:solidFill>
              <a:schemeClr val="bg1"/>
            </a:solidFill>
            <a:ln>
              <a:noFill/>
            </a:ln>
          </p:spPr>
          <p:txBody>
            <a:bodyPr wrap="square">
              <a:spAutoFit/>
            </a:bodyPr>
            <a:lstStyle/>
            <a:p>
              <a:pPr algn="ctr"/>
              <a:endParaRPr lang="en-US" sz="900" dirty="0"/>
            </a:p>
            <a:p>
              <a:pPr algn="ctr"/>
              <a:endParaRPr lang="en-US" sz="900" dirty="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400" dirty="0"/>
            </a:p>
            <a:p>
              <a:r>
                <a:rPr lang="en-US" sz="900" dirty="0"/>
                <a:t>   </a:t>
              </a:r>
              <a:endParaRPr lang="en-US" sz="1000" dirty="0"/>
            </a:p>
          </p:txBody>
        </p:sp>
        <p:grpSp>
          <p:nvGrpSpPr>
            <p:cNvPr id="2" name="Group 1"/>
            <p:cNvGrpSpPr/>
            <p:nvPr/>
          </p:nvGrpSpPr>
          <p:grpSpPr>
            <a:xfrm>
              <a:off x="9808517" y="1757849"/>
              <a:ext cx="7219004" cy="4929358"/>
              <a:chOff x="9402273" y="1274871"/>
              <a:chExt cx="8133569" cy="5779140"/>
            </a:xfrm>
          </p:grpSpPr>
          <p:pic>
            <p:nvPicPr>
              <p:cNvPr id="22" name="Picture 21"/>
              <p:cNvPicPr>
                <a:picLocks noChangeAspect="1"/>
              </p:cNvPicPr>
              <p:nvPr/>
            </p:nvPicPr>
            <p:blipFill rotWithShape="1">
              <a:blip r:embed="rId3"/>
              <a:srcRect t="6945" r="48930" b="7007"/>
              <a:stretch/>
            </p:blipFill>
            <p:spPr>
              <a:xfrm>
                <a:off x="9468184" y="4161215"/>
                <a:ext cx="3837399" cy="2892796"/>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2273" y="1274871"/>
                <a:ext cx="3903287" cy="2704262"/>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02324" y="4219165"/>
                <a:ext cx="4033518" cy="2834845"/>
              </a:xfrm>
              <a:prstGeom prst="rect">
                <a:avLst/>
              </a:prstGeom>
            </p:spPr>
          </p:pic>
          <p:pic>
            <p:nvPicPr>
              <p:cNvPr id="3074" name="97B9407C-5EAE-406F-A80E-2DC05B80787E"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72858" y="1274871"/>
                <a:ext cx="4062984" cy="274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1" name="Group 10"/>
          <p:cNvGrpSpPr/>
          <p:nvPr/>
        </p:nvGrpSpPr>
        <p:grpSpPr>
          <a:xfrm>
            <a:off x="524149" y="1915297"/>
            <a:ext cx="8741352" cy="2677663"/>
            <a:chOff x="524149" y="1583713"/>
            <a:chExt cx="8741352" cy="2677663"/>
          </a:xfrm>
        </p:grpSpPr>
        <p:sp>
          <p:nvSpPr>
            <p:cNvPr id="6" name="Rectangle 5"/>
            <p:cNvSpPr/>
            <p:nvPr/>
          </p:nvSpPr>
          <p:spPr>
            <a:xfrm>
              <a:off x="524149" y="1583713"/>
              <a:ext cx="8741352"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We </a:t>
              </a:r>
              <a:r>
                <a:rPr lang="en-GB" sz="2800" b="1" dirty="0">
                  <a:solidFill>
                    <a:schemeClr val="tx1">
                      <a:lumMod val="90000"/>
                      <a:lumOff val="10000"/>
                    </a:schemeClr>
                  </a:solidFill>
                </a:rPr>
                <a:t>connect </a:t>
              </a:r>
              <a:r>
                <a:rPr lang="en-GB" sz="2400" dirty="0">
                  <a:solidFill>
                    <a:schemeClr val="tx1">
                      <a:lumMod val="90000"/>
                      <a:lumOff val="10000"/>
                    </a:schemeClr>
                  </a:solidFill>
                </a:rPr>
                <a:t>local and regional cultural partners to </a:t>
              </a:r>
              <a:r>
                <a:rPr lang="en-GB" sz="2400" dirty="0" smtClean="0">
                  <a:solidFill>
                    <a:schemeClr val="tx1">
                      <a:lumMod val="90000"/>
                      <a:lumOff val="10000"/>
                    </a:schemeClr>
                  </a:solidFill>
                </a:rPr>
                <a:t>support </a:t>
              </a:r>
              <a:r>
                <a:rPr lang="en-GB" sz="2400" dirty="0">
                  <a:solidFill>
                    <a:schemeClr val="tx1">
                      <a:lumMod val="90000"/>
                      <a:lumOff val="10000"/>
                    </a:schemeClr>
                  </a:solidFill>
                </a:rPr>
                <a:t>the development of </a:t>
              </a:r>
              <a:r>
                <a:rPr lang="en-GB" sz="2400" dirty="0" smtClean="0">
                  <a:solidFill>
                    <a:schemeClr val="tx1">
                      <a:lumMod val="90000"/>
                      <a:lumOff val="10000"/>
                    </a:schemeClr>
                  </a:solidFill>
                </a:rPr>
                <a:t>new, industry related heritage experiences</a:t>
              </a:r>
              <a:endParaRPr lang="en-GB" sz="1600" dirty="0">
                <a:solidFill>
                  <a:schemeClr val="tx1">
                    <a:lumMod val="90000"/>
                    <a:lumOff val="10000"/>
                  </a:schemeClr>
                </a:solidFill>
              </a:endParaRPr>
            </a:p>
          </p:txBody>
        </p:sp>
        <p:sp>
          <p:nvSpPr>
            <p:cNvPr id="5" name="Rectangle 4"/>
            <p:cNvSpPr/>
            <p:nvPr/>
          </p:nvSpPr>
          <p:spPr>
            <a:xfrm>
              <a:off x="538342" y="2656002"/>
              <a:ext cx="8712965" cy="523220"/>
            </a:xfrm>
            <a:prstGeom prst="rect">
              <a:avLst/>
            </a:prstGeom>
            <a:solidFill>
              <a:schemeClr val="bg1"/>
            </a:solidFill>
            <a:ln>
              <a:solidFill>
                <a:schemeClr val="bg1"/>
              </a:solidFill>
            </a:ln>
          </p:spPr>
          <p:txBody>
            <a:bodyPr wrap="square">
              <a:spAutoFit/>
            </a:bodyPr>
            <a:lstStyle/>
            <a:p>
              <a:pPr algn="just"/>
              <a:r>
                <a:rPr lang="en-GB" sz="2800" b="1" dirty="0"/>
                <a:t>We generate </a:t>
              </a:r>
              <a:r>
                <a:rPr lang="en-GB" sz="2400" dirty="0" smtClean="0"/>
                <a:t>stories </a:t>
              </a:r>
              <a:r>
                <a:rPr lang="en-GB" sz="2400" dirty="0"/>
                <a:t>to create attractive and targeted </a:t>
              </a:r>
              <a:r>
                <a:rPr lang="en-GB" sz="2400" dirty="0" smtClean="0"/>
                <a:t>content</a:t>
              </a:r>
              <a:endParaRPr lang="en-GB" sz="2400" dirty="0"/>
            </a:p>
          </p:txBody>
        </p:sp>
        <p:sp>
          <p:nvSpPr>
            <p:cNvPr id="26" name="Rectangle 25"/>
            <p:cNvSpPr/>
            <p:nvPr/>
          </p:nvSpPr>
          <p:spPr>
            <a:xfrm>
              <a:off x="536130" y="3368824"/>
              <a:ext cx="8712965" cy="892552"/>
            </a:xfrm>
            <a:prstGeom prst="rect">
              <a:avLst/>
            </a:prstGeom>
            <a:solidFill>
              <a:schemeClr val="bg1"/>
            </a:solidFill>
            <a:ln>
              <a:solidFill>
                <a:schemeClr val="bg1"/>
              </a:solidFill>
            </a:ln>
          </p:spPr>
          <p:txBody>
            <a:bodyPr wrap="square">
              <a:spAutoFit/>
            </a:bodyPr>
            <a:lstStyle/>
            <a:p>
              <a:pPr algn="just"/>
              <a:r>
                <a:rPr lang="en-GB" sz="2800" b="1" dirty="0"/>
                <a:t>We </a:t>
              </a:r>
              <a:r>
                <a:rPr lang="en-GB" sz="2800" b="1" dirty="0" smtClean="0"/>
                <a:t>support </a:t>
              </a:r>
              <a:r>
                <a:rPr lang="en-GB" sz="2400" dirty="0"/>
                <a:t>communication and promotion needs of </a:t>
              </a:r>
              <a:r>
                <a:rPr lang="en-GB" sz="2400" dirty="0" smtClean="0"/>
                <a:t>tourism, </a:t>
              </a:r>
              <a:r>
                <a:rPr lang="en-GB" sz="2400" dirty="0"/>
                <a:t>cultural and creative entrepreneurs </a:t>
              </a:r>
              <a:r>
                <a:rPr lang="en-GB" sz="2400" dirty="0" smtClean="0"/>
                <a:t>providing:</a:t>
              </a:r>
              <a:endParaRPr lang="en-GB" sz="2400" dirty="0"/>
            </a:p>
          </p:txBody>
        </p:sp>
      </p:grpSp>
    </p:spTree>
    <p:extLst>
      <p:ext uri="{BB962C8B-B14F-4D97-AF65-F5344CB8AC3E}">
        <p14:creationId xmlns:p14="http://schemas.microsoft.com/office/powerpoint/2010/main" val="4279633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84121" y="1849708"/>
            <a:ext cx="12697411" cy="6940361"/>
          </a:xfrm>
          <a:prstGeom prst="rect">
            <a:avLst/>
          </a:prstGeom>
          <a:solidFill>
            <a:schemeClr val="bg1"/>
          </a:solidFill>
        </p:spPr>
        <p:txBody>
          <a:bodyPr wrap="square">
            <a:spAutoFit/>
          </a:bodyPr>
          <a:lstStyle/>
          <a:p>
            <a:r>
              <a:rPr lang="en-GB" sz="600" dirty="0"/>
              <a:t/>
            </a:r>
            <a:br>
              <a:rPr lang="en-GB" sz="600" dirty="0"/>
            </a:br>
            <a:endParaRPr lang="en-GB" sz="700" dirty="0"/>
          </a:p>
          <a:p>
            <a:r>
              <a:rPr lang="en-US" sz="3200" b="1" dirty="0"/>
              <a:t>1. </a:t>
            </a:r>
            <a:r>
              <a:rPr lang="en-US" sz="3200" b="1" dirty="0" err="1" smtClean="0"/>
              <a:t>Kreativitätsunterstützung</a:t>
            </a:r>
            <a:endParaRPr lang="en-GB" sz="3200" dirty="0"/>
          </a:p>
          <a:p>
            <a:pPr marL="92075" indent="-92075" fontAlgn="auto">
              <a:spcBef>
                <a:spcPts val="0"/>
              </a:spcBef>
              <a:spcAft>
                <a:spcPts val="0"/>
              </a:spcAft>
              <a:buFont typeface="Arial" pitchFamily="34" charset="0"/>
              <a:buChar char="•"/>
              <a:defRPr/>
            </a:pPr>
            <a:r>
              <a:rPr lang="en-US" sz="3200" dirty="0" err="1" smtClean="0"/>
              <a:t>Kultureller</a:t>
            </a:r>
            <a:r>
              <a:rPr lang="en-US" sz="3200" dirty="0" smtClean="0"/>
              <a:t> </a:t>
            </a:r>
            <a:r>
              <a:rPr lang="en-US" sz="3200" dirty="0" err="1" smtClean="0"/>
              <a:t>Austausch</a:t>
            </a:r>
            <a:endParaRPr lang="en-US" sz="3200" dirty="0"/>
          </a:p>
          <a:p>
            <a:pPr marL="92075" indent="-92075" fontAlgn="auto">
              <a:spcBef>
                <a:spcPts val="0"/>
              </a:spcBef>
              <a:spcAft>
                <a:spcPts val="0"/>
              </a:spcAft>
              <a:buFont typeface="Arial" pitchFamily="34" charset="0"/>
              <a:buChar char="•"/>
              <a:defRPr/>
            </a:pPr>
            <a:r>
              <a:rPr lang="en-US" sz="3200" dirty="0" err="1" smtClean="0"/>
              <a:t>Kulturmobilität</a:t>
            </a:r>
            <a:endParaRPr lang="en-US" sz="3200" dirty="0"/>
          </a:p>
          <a:p>
            <a:pPr marL="92075" indent="-92075" fontAlgn="auto">
              <a:spcBef>
                <a:spcPts val="0"/>
              </a:spcBef>
              <a:spcAft>
                <a:spcPts val="0"/>
              </a:spcAft>
              <a:buFont typeface="Arial" pitchFamily="34" charset="0"/>
              <a:buChar char="•"/>
              <a:defRPr/>
            </a:pPr>
            <a:r>
              <a:rPr lang="en-US" sz="3200" dirty="0"/>
              <a:t>Touring &amp; </a:t>
            </a:r>
            <a:r>
              <a:rPr lang="en-US" sz="3200" dirty="0" smtClean="0"/>
              <a:t>co-</a:t>
            </a:r>
            <a:r>
              <a:rPr lang="en-US" sz="3200" dirty="0" err="1" smtClean="0"/>
              <a:t>Produkte</a:t>
            </a:r>
            <a:endParaRPr lang="en-US" sz="3200" dirty="0"/>
          </a:p>
          <a:p>
            <a:pPr marL="92075" indent="-92075" fontAlgn="auto">
              <a:spcBef>
                <a:spcPts val="0"/>
              </a:spcBef>
              <a:spcAft>
                <a:spcPts val="0"/>
              </a:spcAft>
              <a:buFont typeface="Arial" pitchFamily="34" charset="0"/>
              <a:buChar char="•"/>
              <a:defRPr/>
            </a:pPr>
            <a:r>
              <a:rPr lang="de-DE" sz="3200" dirty="0" smtClean="0"/>
              <a:t>Produktionsberatung</a:t>
            </a:r>
            <a:endParaRPr lang="en-GB" sz="3200" dirty="0"/>
          </a:p>
          <a:p>
            <a:endParaRPr lang="en-US" sz="3200" dirty="0"/>
          </a:p>
          <a:p>
            <a:r>
              <a:rPr lang="en-US" sz="3200" b="1" dirty="0"/>
              <a:t>2. </a:t>
            </a:r>
            <a:r>
              <a:rPr lang="en-US" sz="3200" b="1" dirty="0" err="1" smtClean="0"/>
              <a:t>Markt</a:t>
            </a:r>
            <a:r>
              <a:rPr lang="en-US" sz="3200" b="1" dirty="0" smtClean="0"/>
              <a:t>- und </a:t>
            </a:r>
            <a:r>
              <a:rPr lang="en-US" sz="3200" b="1" dirty="0" err="1" smtClean="0"/>
              <a:t>Branchenforschug</a:t>
            </a:r>
            <a:endParaRPr lang="en-US" sz="3200" b="1" dirty="0"/>
          </a:p>
          <a:p>
            <a:pPr marL="92075" indent="-92075">
              <a:buFont typeface="Arial" pitchFamily="34" charset="0"/>
              <a:buChar char="•"/>
            </a:pPr>
            <a:r>
              <a:rPr lang="en-US" sz="3200" dirty="0" err="1" smtClean="0"/>
              <a:t>Forschung</a:t>
            </a:r>
            <a:r>
              <a:rPr lang="en-US" sz="3200" dirty="0" smtClean="0"/>
              <a:t> </a:t>
            </a:r>
          </a:p>
          <a:p>
            <a:pPr marL="92075" indent="-92075">
              <a:buFont typeface="Arial" pitchFamily="34" charset="0"/>
              <a:buChar char="•"/>
            </a:pPr>
            <a:r>
              <a:rPr lang="en-US" sz="3200" dirty="0" smtClean="0"/>
              <a:t>Market Trends </a:t>
            </a:r>
            <a:r>
              <a:rPr lang="en-US" sz="3200" dirty="0"/>
              <a:t>&amp; </a:t>
            </a:r>
            <a:r>
              <a:rPr lang="en-US" sz="3200" dirty="0" smtClean="0"/>
              <a:t>Insights</a:t>
            </a:r>
            <a:endParaRPr lang="en-US" sz="3200" dirty="0"/>
          </a:p>
          <a:p>
            <a:pPr marL="92075" indent="-92075">
              <a:buFont typeface="Arial" pitchFamily="34" charset="0"/>
              <a:buChar char="•"/>
            </a:pPr>
            <a:r>
              <a:rPr lang="en-US" sz="3200" dirty="0" err="1" smtClean="0"/>
              <a:t>Gesetze</a:t>
            </a:r>
            <a:r>
              <a:rPr lang="en-US" sz="3200" dirty="0" smtClean="0"/>
              <a:t> und </a:t>
            </a:r>
            <a:r>
              <a:rPr lang="en-US" sz="3200" dirty="0" err="1" smtClean="0"/>
              <a:t>Regulationen</a:t>
            </a:r>
            <a:endParaRPr lang="en-US" sz="3200" dirty="0"/>
          </a:p>
          <a:p>
            <a:pPr marL="92075" indent="-92075">
              <a:buFont typeface="Arial" pitchFamily="34" charset="0"/>
              <a:buChar char="•"/>
            </a:pPr>
            <a:r>
              <a:rPr lang="en-US" sz="3200" dirty="0" err="1" smtClean="0"/>
              <a:t>Umfragen</a:t>
            </a:r>
            <a:r>
              <a:rPr lang="en-US" sz="3200" dirty="0" smtClean="0"/>
              <a:t> und </a:t>
            </a:r>
            <a:r>
              <a:rPr lang="en-US" sz="3200" dirty="0" err="1" smtClean="0"/>
              <a:t>Studien</a:t>
            </a:r>
            <a:endParaRPr lang="en-US" sz="2000" dirty="0" smtClean="0"/>
          </a:p>
          <a:p>
            <a:pPr marL="92075" indent="-92075">
              <a:buFont typeface="Arial" pitchFamily="34" charset="0"/>
              <a:buChar char="•"/>
            </a:pPr>
            <a:endParaRPr lang="en-US" sz="2000" dirty="0"/>
          </a:p>
          <a:p>
            <a:pPr marL="92075" indent="-92075">
              <a:buFont typeface="Arial" pitchFamily="34" charset="0"/>
              <a:buChar char="•"/>
            </a:pPr>
            <a:endParaRPr lang="en-US" sz="2000" dirty="0" smtClean="0"/>
          </a:p>
          <a:p>
            <a:pPr marL="92075" indent="-92075">
              <a:buFont typeface="Arial" pitchFamily="34" charset="0"/>
              <a:buChar char="•"/>
            </a:pPr>
            <a:endParaRPr lang="en-US" sz="2000" dirty="0"/>
          </a:p>
          <a:p>
            <a:pPr marL="92075" indent="-92075">
              <a:buFont typeface="Arial" pitchFamily="34" charset="0"/>
              <a:buChar char="•"/>
            </a:pPr>
            <a:endParaRPr lang="en-US" sz="2000" dirty="0"/>
          </a:p>
        </p:txBody>
      </p:sp>
      <p:sp>
        <p:nvSpPr>
          <p:cNvPr id="11" name="Rectangle 10"/>
          <p:cNvSpPr/>
          <p:nvPr/>
        </p:nvSpPr>
        <p:spPr>
          <a:xfrm>
            <a:off x="6860852" y="1896432"/>
            <a:ext cx="6120679" cy="5509200"/>
          </a:xfrm>
          <a:prstGeom prst="rect">
            <a:avLst/>
          </a:prstGeom>
          <a:noFill/>
        </p:spPr>
        <p:txBody>
          <a:bodyPr wrap="square">
            <a:spAutoFit/>
          </a:bodyPr>
          <a:lstStyle/>
          <a:p>
            <a:r>
              <a:rPr lang="en-US" sz="3200" b="1" dirty="0"/>
              <a:t>3. </a:t>
            </a:r>
            <a:r>
              <a:rPr lang="en-US" sz="3200" b="1" dirty="0" err="1" smtClean="0"/>
              <a:t>Vernetzung</a:t>
            </a:r>
            <a:endParaRPr lang="en-US" sz="3200" b="1" dirty="0"/>
          </a:p>
          <a:p>
            <a:pPr marL="92075" indent="-92075">
              <a:buFont typeface="Arial" pitchFamily="34" charset="0"/>
              <a:buChar char="•"/>
            </a:pPr>
            <a:r>
              <a:rPr lang="en-US" sz="3200" dirty="0"/>
              <a:t>Clustering </a:t>
            </a:r>
            <a:r>
              <a:rPr lang="en-US" sz="3200" dirty="0" smtClean="0"/>
              <a:t>&amp; Liaison</a:t>
            </a:r>
            <a:endParaRPr lang="en-US" sz="3200" dirty="0"/>
          </a:p>
          <a:p>
            <a:pPr marL="92075" indent="-92075">
              <a:buFont typeface="Arial" pitchFamily="34" charset="0"/>
              <a:buChar char="•"/>
            </a:pPr>
            <a:r>
              <a:rPr lang="en-US" sz="3200" dirty="0" err="1" smtClean="0"/>
              <a:t>Entwurf</a:t>
            </a:r>
            <a:r>
              <a:rPr lang="en-US" sz="3200" dirty="0" smtClean="0"/>
              <a:t> von EU </a:t>
            </a:r>
            <a:r>
              <a:rPr lang="en-US" sz="3200" dirty="0" err="1" smtClean="0"/>
              <a:t>Projekten</a:t>
            </a:r>
            <a:endParaRPr lang="en-US" sz="3200" dirty="0"/>
          </a:p>
          <a:p>
            <a:pPr marL="92075" indent="-92075">
              <a:buFont typeface="Arial" pitchFamily="34" charset="0"/>
              <a:buChar char="•"/>
            </a:pPr>
            <a:r>
              <a:rPr lang="en-US" sz="3200" dirty="0" smtClean="0"/>
              <a:t>Cross-</a:t>
            </a:r>
            <a:r>
              <a:rPr lang="en-US" sz="3200" dirty="0" err="1" smtClean="0"/>
              <a:t>Kreation</a:t>
            </a:r>
            <a:r>
              <a:rPr lang="en-US" sz="3200" dirty="0" smtClean="0"/>
              <a:t> und Promotion</a:t>
            </a:r>
            <a:endParaRPr lang="en-GB" sz="3200" dirty="0"/>
          </a:p>
          <a:p>
            <a:pPr marL="92075" indent="-92075">
              <a:buFont typeface="Arial" pitchFamily="34" charset="0"/>
              <a:buChar char="•"/>
            </a:pPr>
            <a:r>
              <a:rPr lang="en-US" sz="3200" dirty="0"/>
              <a:t>Innovation &amp; </a:t>
            </a:r>
            <a:r>
              <a:rPr lang="en-US" sz="3200" dirty="0" err="1" smtClean="0"/>
              <a:t>Nachhaltigkeit</a:t>
            </a:r>
            <a:endParaRPr lang="en-GB" sz="3200" dirty="0"/>
          </a:p>
          <a:p>
            <a:endParaRPr lang="en-US" sz="3200" b="1" dirty="0"/>
          </a:p>
          <a:p>
            <a:r>
              <a:rPr lang="en-US" sz="3200" b="1" dirty="0"/>
              <a:t>4. Cultural Matchmaker</a:t>
            </a:r>
          </a:p>
          <a:p>
            <a:pPr marL="92075" indent="-92075">
              <a:buFont typeface="Arial" pitchFamily="34" charset="0"/>
              <a:buChar char="•"/>
            </a:pPr>
            <a:r>
              <a:rPr lang="en-US" sz="3200" dirty="0" err="1" smtClean="0"/>
              <a:t>Partnerschaften</a:t>
            </a:r>
            <a:endParaRPr lang="en-US" sz="3200" dirty="0"/>
          </a:p>
          <a:p>
            <a:pPr marL="92075" indent="-92075">
              <a:buFont typeface="Arial" pitchFamily="34" charset="0"/>
              <a:buChar char="•"/>
            </a:pPr>
            <a:r>
              <a:rPr lang="en-US" sz="3200" dirty="0"/>
              <a:t>Win-win </a:t>
            </a:r>
            <a:r>
              <a:rPr lang="en-US" sz="3200" dirty="0" err="1" smtClean="0"/>
              <a:t>Kollaboration</a:t>
            </a:r>
            <a:endParaRPr lang="en-US" sz="3200" dirty="0"/>
          </a:p>
          <a:p>
            <a:pPr marL="92075" indent="-92075">
              <a:buFont typeface="Arial" pitchFamily="34" charset="0"/>
              <a:buChar char="•"/>
            </a:pPr>
            <a:r>
              <a:rPr lang="en-US" sz="3200" dirty="0"/>
              <a:t>EU &amp; </a:t>
            </a:r>
            <a:r>
              <a:rPr lang="en-US" sz="3200" dirty="0" err="1" smtClean="0"/>
              <a:t>Nationale</a:t>
            </a:r>
            <a:r>
              <a:rPr lang="en-US" sz="3200" dirty="0" smtClean="0"/>
              <a:t> </a:t>
            </a:r>
            <a:r>
              <a:rPr lang="en-US" sz="3200" dirty="0" err="1" smtClean="0"/>
              <a:t>Finanzierung</a:t>
            </a:r>
            <a:endParaRPr lang="en-US" sz="3200" dirty="0"/>
          </a:p>
          <a:p>
            <a:pPr marL="92075" indent="-92075">
              <a:buFont typeface="Arial" pitchFamily="34" charset="0"/>
              <a:buChar char="•"/>
            </a:pPr>
            <a:r>
              <a:rPr lang="en-US" sz="3200" dirty="0" smtClean="0"/>
              <a:t>Trans-</a:t>
            </a:r>
            <a:r>
              <a:rPr lang="en-US" sz="3200" dirty="0" err="1" smtClean="0"/>
              <a:t>Regionael</a:t>
            </a:r>
            <a:r>
              <a:rPr lang="en-US" sz="3200" dirty="0" smtClean="0"/>
              <a:t> </a:t>
            </a:r>
            <a:r>
              <a:rPr lang="en-US" sz="3200" dirty="0" err="1" smtClean="0"/>
              <a:t>Ko</a:t>
            </a:r>
            <a:r>
              <a:rPr lang="en-US" sz="3200" dirty="0" smtClean="0"/>
              <a:t>-operation</a:t>
            </a:r>
            <a:endParaRPr lang="en-US" sz="3200" dirty="0"/>
          </a:p>
        </p:txBody>
      </p:sp>
      <p:sp>
        <p:nvSpPr>
          <p:cNvPr id="16" name="Title 5"/>
          <p:cNvSpPr txBox="1">
            <a:spLocks/>
          </p:cNvSpPr>
          <p:nvPr/>
        </p:nvSpPr>
        <p:spPr bwMode="auto">
          <a:xfrm>
            <a:off x="5492701" y="9433498"/>
            <a:ext cx="6443662" cy="4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eaLnBrk="1" hangingPunct="1">
              <a:spcBef>
                <a:spcPts val="400"/>
              </a:spcBef>
            </a:pPr>
            <a:r>
              <a:rPr lang="en-US" sz="1100" dirty="0">
                <a:solidFill>
                  <a:schemeClr val="bg1">
                    <a:lumMod val="85000"/>
                  </a:schemeClr>
                </a:solidFill>
                <a:latin typeface="Agency FB" pitchFamily="34" charset="0"/>
                <a:cs typeface="Tunga" pitchFamily="34" charset="0"/>
              </a:rPr>
              <a:t/>
            </a:r>
            <a:br>
              <a:rPr lang="en-US" sz="1100" dirty="0">
                <a:solidFill>
                  <a:schemeClr val="bg1">
                    <a:lumMod val="85000"/>
                  </a:schemeClr>
                </a:solidFill>
                <a:latin typeface="Agency FB" pitchFamily="34" charset="0"/>
                <a:cs typeface="Tunga" pitchFamily="34" charset="0"/>
              </a:rPr>
            </a:br>
            <a:r>
              <a:rPr lang="en-US" sz="1100" dirty="0">
                <a:solidFill>
                  <a:schemeClr val="bg1">
                    <a:lumMod val="85000"/>
                  </a:schemeClr>
                </a:solidFill>
                <a:latin typeface="Agency FB" pitchFamily="34" charset="0"/>
                <a:cs typeface="Tunga" pitchFamily="34" charset="0"/>
              </a:rPr>
              <a:t>http://divertimento.unicity.eu</a:t>
            </a:r>
            <a:endParaRPr lang="en-GB" sz="1100" dirty="0">
              <a:solidFill>
                <a:schemeClr val="bg1">
                  <a:lumMod val="85000"/>
                </a:schemeClr>
              </a:solidFill>
              <a:latin typeface="Agency FB" pitchFamily="34" charset="0"/>
              <a:cs typeface="Tunga" pitchFamily="34" charset="0"/>
            </a:endParaRPr>
          </a:p>
        </p:txBody>
      </p:sp>
      <p:cxnSp>
        <p:nvCxnSpPr>
          <p:cNvPr id="17" name="Straight Connector 16"/>
          <p:cNvCxnSpPr/>
          <p:nvPr/>
        </p:nvCxnSpPr>
        <p:spPr>
          <a:xfrm>
            <a:off x="5780732" y="9721530"/>
            <a:ext cx="21602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9453142" y="9721530"/>
            <a:ext cx="2376263" cy="75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96157" y="632520"/>
            <a:ext cx="8219363"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EUROTHENTICA (</a:t>
            </a:r>
            <a:r>
              <a:rPr lang="de-DE" sz="4000" b="1" dirty="0" smtClean="0">
                <a:solidFill>
                  <a:schemeClr val="tx1">
                    <a:lumMod val="90000"/>
                    <a:lumOff val="10000"/>
                  </a:schemeClr>
                </a:solidFill>
                <a:latin typeface="Agency FB" pitchFamily="34" charset="0"/>
              </a:rPr>
              <a:t>Dienstleistung</a:t>
            </a:r>
            <a:r>
              <a:rPr lang="en-GB" sz="4000" b="1" dirty="0" smtClean="0">
                <a:solidFill>
                  <a:schemeClr val="tx1">
                    <a:lumMod val="90000"/>
                    <a:lumOff val="10000"/>
                  </a:schemeClr>
                </a:solidFill>
                <a:latin typeface="Agency FB" pitchFamily="34" charset="0"/>
              </a:rPr>
              <a:t>)</a:t>
            </a:r>
            <a:endParaRPr lang="en-GB" sz="4000" b="1" dirty="0" smtClean="0">
              <a:solidFill>
                <a:schemeClr val="tx1">
                  <a:lumMod val="90000"/>
                  <a:lumOff val="10000"/>
                </a:schemeClr>
              </a:solidFill>
              <a:latin typeface="Agency FB" pitchFamily="34" charset="0"/>
            </a:endParaRPr>
          </a:p>
        </p:txBody>
      </p:sp>
      <p:grpSp>
        <p:nvGrpSpPr>
          <p:cNvPr id="2" name="Group 1"/>
          <p:cNvGrpSpPr/>
          <p:nvPr/>
        </p:nvGrpSpPr>
        <p:grpSpPr>
          <a:xfrm>
            <a:off x="13007899" y="1856656"/>
            <a:ext cx="3574034" cy="6944788"/>
            <a:chOff x="13007899" y="1856656"/>
            <a:chExt cx="3574034" cy="6944788"/>
          </a:xfrm>
        </p:grpSpPr>
        <p:pic>
          <p:nvPicPr>
            <p:cNvPr id="15" name="Picture 14"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17118" y="6069962"/>
              <a:ext cx="3564815" cy="27314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07899" y="1856656"/>
              <a:ext cx="3564815" cy="27314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07899" y="4592960"/>
              <a:ext cx="3564815" cy="273148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9400122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214" y="3224809"/>
            <a:ext cx="7486648" cy="5017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77627" y="1771774"/>
            <a:ext cx="9937104" cy="1077218"/>
          </a:xfrm>
          <a:prstGeom prst="rect">
            <a:avLst/>
          </a:prstGeom>
          <a:solidFill>
            <a:schemeClr val="bg1"/>
          </a:solidFill>
        </p:spPr>
        <p:txBody>
          <a:bodyPr wrap="square">
            <a:spAutoFit/>
          </a:bodyPr>
          <a:lstStyle/>
          <a:p>
            <a:pPr algn="just"/>
            <a:r>
              <a:rPr lang="en-GB" sz="2400" dirty="0" smtClean="0">
                <a:solidFill>
                  <a:schemeClr val="tx1">
                    <a:lumMod val="90000"/>
                    <a:lumOff val="10000"/>
                  </a:schemeClr>
                </a:solidFill>
              </a:rPr>
              <a:t>DIVERTIMENTO works </a:t>
            </a:r>
            <a:r>
              <a:rPr lang="en-GB" sz="2400" dirty="0">
                <a:solidFill>
                  <a:schemeClr val="tx1">
                    <a:lumMod val="90000"/>
                    <a:lumOff val="10000"/>
                  </a:schemeClr>
                </a:solidFill>
              </a:rPr>
              <a:t>as a common asset management platform </a:t>
            </a:r>
            <a:r>
              <a:rPr lang="en-GB" sz="2400" dirty="0" smtClean="0">
                <a:solidFill>
                  <a:schemeClr val="tx1">
                    <a:lumMod val="90000"/>
                    <a:lumOff val="10000"/>
                  </a:schemeClr>
                </a:solidFill>
              </a:rPr>
              <a:t>that links </a:t>
            </a:r>
            <a:r>
              <a:rPr lang="en-GB" sz="2400" dirty="0">
                <a:solidFill>
                  <a:schemeClr val="tx1">
                    <a:lumMod val="90000"/>
                    <a:lumOff val="10000"/>
                  </a:schemeClr>
                </a:solidFill>
              </a:rPr>
              <a:t>regional partners in a quadruple helix </a:t>
            </a:r>
            <a:r>
              <a:rPr lang="en-GB" sz="2400" dirty="0" smtClean="0">
                <a:solidFill>
                  <a:schemeClr val="tx1">
                    <a:lumMod val="90000"/>
                    <a:lumOff val="10000"/>
                  </a:schemeClr>
                </a:solidFill>
              </a:rPr>
              <a:t>approach:</a:t>
            </a:r>
          </a:p>
          <a:p>
            <a:pPr algn="just"/>
            <a:endParaRPr lang="en-GB" sz="1600" dirty="0" smtClean="0">
              <a:solidFill>
                <a:schemeClr val="tx1">
                  <a:lumMod val="90000"/>
                  <a:lumOff val="10000"/>
                </a:schemeClr>
              </a:solidFill>
            </a:endParaRPr>
          </a:p>
        </p:txBody>
      </p:sp>
      <p:sp>
        <p:nvSpPr>
          <p:cNvPr id="19" name="Rectangle 18"/>
          <p:cNvSpPr/>
          <p:nvPr/>
        </p:nvSpPr>
        <p:spPr>
          <a:xfrm>
            <a:off x="596157" y="632520"/>
            <a:ext cx="9937104" cy="707886"/>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MECHANISMS</a:t>
            </a:r>
            <a:endParaRPr lang="en-GB" sz="4000" dirty="0">
              <a:solidFill>
                <a:schemeClr val="tx1">
                  <a:lumMod val="90000"/>
                  <a:lumOff val="10000"/>
                </a:schemeClr>
              </a:solidFill>
            </a:endParaRPr>
          </a:p>
        </p:txBody>
      </p:sp>
      <p:sp>
        <p:nvSpPr>
          <p:cNvPr id="3" name="Rectangle 2"/>
          <p:cNvSpPr/>
          <p:nvPr/>
        </p:nvSpPr>
        <p:spPr>
          <a:xfrm>
            <a:off x="543546" y="3224808"/>
            <a:ext cx="9937104" cy="1569660"/>
          </a:xfrm>
          <a:prstGeom prst="rect">
            <a:avLst/>
          </a:prstGeom>
          <a:solidFill>
            <a:schemeClr val="bg1">
              <a:lumMod val="95000"/>
              <a:alpha val="89000"/>
            </a:schemeClr>
          </a:solidFill>
        </p:spPr>
        <p:txBody>
          <a:bodyPr wrap="square">
            <a:spAutoFit/>
          </a:bodyPr>
          <a:lstStyle/>
          <a:p>
            <a:pPr algn="just"/>
            <a:r>
              <a:rPr lang="en-GB" sz="2400" b="1" dirty="0" smtClean="0">
                <a:solidFill>
                  <a:schemeClr val="tx1">
                    <a:lumMod val="90000"/>
                    <a:lumOff val="10000"/>
                  </a:schemeClr>
                </a:solidFill>
              </a:rPr>
              <a:t>1. Professionals</a:t>
            </a:r>
            <a:r>
              <a:rPr lang="en-GB" sz="2400" dirty="0">
                <a:solidFill>
                  <a:schemeClr val="tx1">
                    <a:lumMod val="90000"/>
                    <a:lumOff val="10000"/>
                  </a:schemeClr>
                </a:solidFill>
              </a:rPr>
              <a:t>: </a:t>
            </a:r>
          </a:p>
          <a:p>
            <a:pPr lvl="1" algn="just"/>
            <a:r>
              <a:rPr lang="en-GB" sz="2400" dirty="0">
                <a:solidFill>
                  <a:schemeClr val="tx1">
                    <a:lumMod val="90000"/>
                    <a:lumOff val="10000"/>
                  </a:schemeClr>
                </a:solidFill>
              </a:rPr>
              <a:t>e.g. HO.RE.CA, Creative </a:t>
            </a:r>
            <a:r>
              <a:rPr lang="en-GB" sz="2400" dirty="0" smtClean="0">
                <a:solidFill>
                  <a:schemeClr val="tx1">
                    <a:lumMod val="90000"/>
                    <a:lumOff val="10000"/>
                  </a:schemeClr>
                </a:solidFill>
              </a:rPr>
              <a:t>Industries </a:t>
            </a:r>
            <a:r>
              <a:rPr lang="en-GB" sz="2400" dirty="0">
                <a:solidFill>
                  <a:schemeClr val="tx1">
                    <a:lumMod val="90000"/>
                    <a:lumOff val="10000"/>
                  </a:schemeClr>
                </a:solidFill>
              </a:rPr>
              <a:t>(performing arts, architecture</a:t>
            </a:r>
            <a:r>
              <a:rPr lang="en-GB" sz="2400" dirty="0" smtClean="0">
                <a:solidFill>
                  <a:schemeClr val="tx1">
                    <a:lumMod val="90000"/>
                    <a:lumOff val="10000"/>
                  </a:schemeClr>
                </a:solidFill>
              </a:rPr>
              <a:t>…); and the Local-Global Tourism Providers; Local Product Providers; Tourism Suppliers</a:t>
            </a:r>
            <a:endParaRPr lang="en-GB" sz="1000" dirty="0">
              <a:solidFill>
                <a:schemeClr val="tx1">
                  <a:lumMod val="90000"/>
                  <a:lumOff val="10000"/>
                </a:schemeClr>
              </a:solidFill>
            </a:endParaRPr>
          </a:p>
        </p:txBody>
      </p:sp>
      <p:sp>
        <p:nvSpPr>
          <p:cNvPr id="20" name="Rectangle 19"/>
          <p:cNvSpPr/>
          <p:nvPr/>
        </p:nvSpPr>
        <p:spPr>
          <a:xfrm>
            <a:off x="577627" y="4928899"/>
            <a:ext cx="9937104" cy="1200329"/>
          </a:xfrm>
          <a:prstGeom prst="rect">
            <a:avLst/>
          </a:prstGeom>
          <a:solidFill>
            <a:schemeClr val="bg1">
              <a:lumMod val="95000"/>
              <a:alpha val="70000"/>
            </a:schemeClr>
          </a:solidFill>
        </p:spPr>
        <p:txBody>
          <a:bodyPr wrap="square">
            <a:spAutoFit/>
          </a:bodyPr>
          <a:lstStyle/>
          <a:p>
            <a:pPr algn="just"/>
            <a:r>
              <a:rPr lang="en-GB" sz="2400" b="1" dirty="0" smtClean="0">
                <a:solidFill>
                  <a:schemeClr val="tx1">
                    <a:lumMod val="90000"/>
                    <a:lumOff val="10000"/>
                  </a:schemeClr>
                </a:solidFill>
              </a:rPr>
              <a:t>2.  Academia</a:t>
            </a:r>
            <a:r>
              <a:rPr lang="en-GB" sz="2400" dirty="0">
                <a:solidFill>
                  <a:schemeClr val="tx1">
                    <a:lumMod val="90000"/>
                    <a:lumOff val="10000"/>
                  </a:schemeClr>
                </a:solidFill>
              </a:rPr>
              <a:t>: </a:t>
            </a:r>
          </a:p>
          <a:p>
            <a:pPr lvl="1" algn="just"/>
            <a:r>
              <a:rPr lang="en-GB" sz="2400" dirty="0">
                <a:solidFill>
                  <a:schemeClr val="tx1">
                    <a:lumMod val="90000"/>
                    <a:lumOff val="10000"/>
                  </a:schemeClr>
                </a:solidFill>
              </a:rPr>
              <a:t>e.g. Museums, archaeological sites, Libraries, Associations, Universities, schools and </a:t>
            </a:r>
            <a:r>
              <a:rPr lang="en-GB" sz="2400" dirty="0" smtClean="0">
                <a:solidFill>
                  <a:schemeClr val="tx1">
                    <a:lumMod val="90000"/>
                    <a:lumOff val="10000"/>
                  </a:schemeClr>
                </a:solidFill>
              </a:rPr>
              <a:t>Academies</a:t>
            </a:r>
            <a:endParaRPr lang="en-GB" sz="2400" dirty="0">
              <a:solidFill>
                <a:schemeClr val="tx1">
                  <a:lumMod val="90000"/>
                  <a:lumOff val="10000"/>
                </a:schemeClr>
              </a:solidFill>
            </a:endParaRPr>
          </a:p>
        </p:txBody>
      </p:sp>
      <p:sp>
        <p:nvSpPr>
          <p:cNvPr id="21" name="Rectangle 20"/>
          <p:cNvSpPr/>
          <p:nvPr/>
        </p:nvSpPr>
        <p:spPr>
          <a:xfrm>
            <a:off x="562074" y="7411589"/>
            <a:ext cx="9918575" cy="830997"/>
          </a:xfrm>
          <a:prstGeom prst="rect">
            <a:avLst/>
          </a:prstGeom>
          <a:solidFill>
            <a:schemeClr val="bg1">
              <a:lumMod val="95000"/>
              <a:alpha val="66000"/>
            </a:schemeClr>
          </a:solidFill>
        </p:spPr>
        <p:txBody>
          <a:bodyPr wrap="square">
            <a:spAutoFit/>
          </a:bodyPr>
          <a:lstStyle/>
          <a:p>
            <a:pPr algn="just"/>
            <a:r>
              <a:rPr lang="en-GB" sz="2400" b="1" dirty="0" smtClean="0">
                <a:solidFill>
                  <a:schemeClr val="tx1">
                    <a:lumMod val="90000"/>
                    <a:lumOff val="10000"/>
                  </a:schemeClr>
                </a:solidFill>
              </a:rPr>
              <a:t>4.  </a:t>
            </a:r>
            <a:r>
              <a:rPr lang="en-GB" sz="2400" b="1" dirty="0" err="1" smtClean="0">
                <a:solidFill>
                  <a:schemeClr val="tx1">
                    <a:lumMod val="90000"/>
                    <a:lumOff val="10000"/>
                  </a:schemeClr>
                </a:solidFill>
              </a:rPr>
              <a:t>Publikum</a:t>
            </a:r>
            <a:r>
              <a:rPr lang="en-GB" sz="2400" dirty="0" smtClean="0">
                <a:solidFill>
                  <a:schemeClr val="tx1">
                    <a:lumMod val="90000"/>
                    <a:lumOff val="10000"/>
                  </a:schemeClr>
                </a:solidFill>
              </a:rPr>
              <a:t>:</a:t>
            </a:r>
            <a:endParaRPr lang="en-GB" sz="2400" dirty="0">
              <a:solidFill>
                <a:schemeClr val="tx1">
                  <a:lumMod val="90000"/>
                  <a:lumOff val="10000"/>
                </a:schemeClr>
              </a:solidFill>
            </a:endParaRPr>
          </a:p>
          <a:p>
            <a:pPr lvl="1" algn="just"/>
            <a:r>
              <a:rPr lang="en-GB" sz="2400" dirty="0" smtClean="0">
                <a:solidFill>
                  <a:schemeClr val="tx1">
                    <a:lumMod val="90000"/>
                    <a:lumOff val="10000"/>
                  </a:schemeClr>
                </a:solidFill>
              </a:rPr>
              <a:t>Creative Crowds, Events, </a:t>
            </a:r>
            <a:r>
              <a:rPr lang="en-GB" sz="2400" dirty="0" err="1" smtClean="0">
                <a:solidFill>
                  <a:schemeClr val="tx1">
                    <a:lumMod val="90000"/>
                    <a:lumOff val="10000"/>
                  </a:schemeClr>
                </a:solidFill>
              </a:rPr>
              <a:t>Kultur</a:t>
            </a:r>
            <a:r>
              <a:rPr lang="en-GB" sz="2400" dirty="0" smtClean="0">
                <a:solidFill>
                  <a:schemeClr val="tx1">
                    <a:lumMod val="90000"/>
                    <a:lumOff val="10000"/>
                  </a:schemeClr>
                </a:solidFill>
              </a:rPr>
              <a:t> und </a:t>
            </a:r>
            <a:r>
              <a:rPr lang="en-GB" sz="2400" dirty="0" err="1" smtClean="0">
                <a:solidFill>
                  <a:schemeClr val="tx1">
                    <a:lumMod val="90000"/>
                    <a:lumOff val="10000"/>
                  </a:schemeClr>
                </a:solidFill>
              </a:rPr>
              <a:t>Natur</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Touristen</a:t>
            </a:r>
            <a:endParaRPr lang="en-GB" sz="1000" dirty="0">
              <a:solidFill>
                <a:schemeClr val="tx1">
                  <a:lumMod val="90000"/>
                  <a:lumOff val="10000"/>
                </a:schemeClr>
              </a:solidFill>
            </a:endParaRPr>
          </a:p>
        </p:txBody>
      </p:sp>
      <p:sp>
        <p:nvSpPr>
          <p:cNvPr id="22" name="Rectangle 21"/>
          <p:cNvSpPr/>
          <p:nvPr/>
        </p:nvSpPr>
        <p:spPr>
          <a:xfrm>
            <a:off x="562075" y="6321152"/>
            <a:ext cx="9918575" cy="830997"/>
          </a:xfrm>
          <a:prstGeom prst="rect">
            <a:avLst/>
          </a:prstGeom>
          <a:solidFill>
            <a:schemeClr val="bg1">
              <a:lumMod val="95000"/>
              <a:alpha val="94000"/>
            </a:schemeClr>
          </a:solidFill>
        </p:spPr>
        <p:txBody>
          <a:bodyPr wrap="square">
            <a:spAutoFit/>
          </a:bodyPr>
          <a:lstStyle/>
          <a:p>
            <a:pPr algn="just"/>
            <a:r>
              <a:rPr lang="en-GB" sz="2000" b="1" dirty="0" smtClean="0">
                <a:solidFill>
                  <a:schemeClr val="tx1">
                    <a:lumMod val="90000"/>
                    <a:lumOff val="10000"/>
                  </a:schemeClr>
                </a:solidFill>
              </a:rPr>
              <a:t>3.   </a:t>
            </a:r>
            <a:r>
              <a:rPr lang="en-GB" sz="2400" b="1" dirty="0" smtClean="0">
                <a:solidFill>
                  <a:schemeClr val="tx1">
                    <a:lumMod val="90000"/>
                    <a:lumOff val="10000"/>
                  </a:schemeClr>
                </a:solidFill>
              </a:rPr>
              <a:t>Die </a:t>
            </a:r>
            <a:r>
              <a:rPr lang="en-GB" sz="2400" b="1" dirty="0" err="1" smtClean="0">
                <a:solidFill>
                  <a:schemeClr val="tx1">
                    <a:lumMod val="90000"/>
                    <a:lumOff val="10000"/>
                  </a:schemeClr>
                </a:solidFill>
              </a:rPr>
              <a:t>Öffentliche</a:t>
            </a:r>
            <a:r>
              <a:rPr lang="en-GB" sz="2400" b="1" dirty="0">
                <a:solidFill>
                  <a:schemeClr val="tx1">
                    <a:lumMod val="90000"/>
                    <a:lumOff val="10000"/>
                  </a:schemeClr>
                </a:solidFill>
              </a:rPr>
              <a:t> </a:t>
            </a:r>
            <a:r>
              <a:rPr lang="en-GB" sz="2400" b="1" dirty="0" smtClean="0">
                <a:solidFill>
                  <a:schemeClr val="tx1">
                    <a:lumMod val="90000"/>
                    <a:lumOff val="10000"/>
                  </a:schemeClr>
                </a:solidFill>
              </a:rPr>
              <a:t>Hand-</a:t>
            </a:r>
            <a:r>
              <a:rPr lang="en-GB" sz="2400" b="1" dirty="0" err="1" smtClean="0">
                <a:solidFill>
                  <a:schemeClr val="tx1">
                    <a:lumMod val="90000"/>
                    <a:lumOff val="10000"/>
                  </a:schemeClr>
                </a:solidFill>
              </a:rPr>
              <a:t>Öffentlicher</a:t>
            </a:r>
            <a:r>
              <a:rPr lang="en-GB" sz="2400" b="1" dirty="0" smtClean="0">
                <a:solidFill>
                  <a:schemeClr val="tx1">
                    <a:lumMod val="90000"/>
                    <a:lumOff val="10000"/>
                  </a:schemeClr>
                </a:solidFill>
              </a:rPr>
              <a:t> </a:t>
            </a:r>
            <a:r>
              <a:rPr lang="en-GB" sz="2400" b="1" dirty="0" err="1" smtClean="0">
                <a:solidFill>
                  <a:schemeClr val="tx1">
                    <a:lumMod val="90000"/>
                    <a:lumOff val="10000"/>
                  </a:schemeClr>
                </a:solidFill>
              </a:rPr>
              <a:t>Sektor</a:t>
            </a:r>
            <a:r>
              <a:rPr lang="en-GB" sz="2400" dirty="0" smtClean="0">
                <a:solidFill>
                  <a:schemeClr val="tx1">
                    <a:lumMod val="90000"/>
                    <a:lumOff val="10000"/>
                  </a:schemeClr>
                </a:solidFill>
              </a:rPr>
              <a:t>: </a:t>
            </a:r>
            <a:endParaRPr lang="en-GB" sz="2400" dirty="0">
              <a:solidFill>
                <a:schemeClr val="tx1">
                  <a:lumMod val="90000"/>
                  <a:lumOff val="10000"/>
                </a:schemeClr>
              </a:solidFill>
            </a:endParaRPr>
          </a:p>
          <a:p>
            <a:pPr lvl="1" algn="just"/>
            <a:r>
              <a:rPr lang="en-GB" sz="2400" dirty="0" smtClean="0">
                <a:solidFill>
                  <a:schemeClr val="tx1">
                    <a:lumMod val="90000"/>
                    <a:lumOff val="10000"/>
                  </a:schemeClr>
                </a:solidFill>
              </a:rPr>
              <a:t>Auf </a:t>
            </a:r>
            <a:r>
              <a:rPr lang="en-GB" sz="2400" dirty="0" err="1" smtClean="0">
                <a:solidFill>
                  <a:schemeClr val="tx1">
                    <a:lumMod val="90000"/>
                    <a:lumOff val="10000"/>
                  </a:schemeClr>
                </a:solidFill>
              </a:rPr>
              <a:t>nationaler</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regionaler</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lokaler</a:t>
            </a:r>
            <a:r>
              <a:rPr lang="en-GB" sz="2400" dirty="0" smtClean="0">
                <a:solidFill>
                  <a:schemeClr val="tx1">
                    <a:lumMod val="90000"/>
                    <a:lumOff val="10000"/>
                  </a:schemeClr>
                </a:solidFill>
              </a:rPr>
              <a:t> und auf </a:t>
            </a:r>
            <a:r>
              <a:rPr lang="en-GB" sz="2400" dirty="0" err="1" smtClean="0">
                <a:solidFill>
                  <a:schemeClr val="tx1">
                    <a:lumMod val="90000"/>
                    <a:lumOff val="10000"/>
                  </a:schemeClr>
                </a:solidFill>
              </a:rPr>
              <a:t>Gemeinde</a:t>
            </a:r>
            <a:r>
              <a:rPr lang="en-GB" sz="2400" dirty="0" smtClean="0">
                <a:solidFill>
                  <a:schemeClr val="tx1">
                    <a:lumMod val="90000"/>
                    <a:lumOff val="10000"/>
                  </a:schemeClr>
                </a:solidFill>
              </a:rPr>
              <a:t> </a:t>
            </a:r>
            <a:r>
              <a:rPr lang="en-GB" sz="2400" dirty="0" err="1" smtClean="0">
                <a:solidFill>
                  <a:schemeClr val="tx1">
                    <a:lumMod val="90000"/>
                    <a:lumOff val="10000"/>
                  </a:schemeClr>
                </a:solidFill>
              </a:rPr>
              <a:t>Ebene</a:t>
            </a:r>
            <a:endParaRPr lang="en-GB" sz="2400" dirty="0">
              <a:solidFill>
                <a:schemeClr val="tx1">
                  <a:lumMod val="90000"/>
                  <a:lumOff val="10000"/>
                </a:schemeClr>
              </a:solidFill>
            </a:endParaRPr>
          </a:p>
        </p:txBody>
      </p:sp>
    </p:spTree>
    <p:extLst>
      <p:ext uri="{BB962C8B-B14F-4D97-AF65-F5344CB8AC3E}">
        <p14:creationId xmlns:p14="http://schemas.microsoft.com/office/powerpoint/2010/main" val="25588831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84888" y="1216655"/>
            <a:ext cx="8208912" cy="461665"/>
          </a:xfrm>
          <a:prstGeom prst="rect">
            <a:avLst/>
          </a:prstGeom>
          <a:solidFill>
            <a:srgbClr val="FFFF99"/>
          </a:solidFill>
          <a:ln>
            <a:noFill/>
          </a:ln>
        </p:spPr>
        <p:txBody>
          <a:bodyPr wrap="square">
            <a:spAutoFit/>
          </a:bodyPr>
          <a:lstStyle/>
          <a:p>
            <a:pPr algn="just"/>
            <a:r>
              <a:rPr lang="en-US" sz="2400" b="1" dirty="0" smtClean="0"/>
              <a:t>Assist </a:t>
            </a:r>
            <a:r>
              <a:rPr lang="en-GB" sz="2400" b="1" dirty="0" smtClean="0"/>
              <a:t>Europe to move to the future quickly and efficiently</a:t>
            </a:r>
            <a:endParaRPr lang="en-US" sz="2000" b="1" dirty="0" smtClean="0"/>
          </a:p>
        </p:txBody>
      </p:sp>
      <p:sp>
        <p:nvSpPr>
          <p:cNvPr id="28" name="Rectangle 27"/>
          <p:cNvSpPr/>
          <p:nvPr/>
        </p:nvSpPr>
        <p:spPr>
          <a:xfrm>
            <a:off x="484888" y="401687"/>
            <a:ext cx="8208912"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EU PROGRAMME / MINI MAP 2014-2020</a:t>
            </a:r>
            <a:endParaRPr lang="en-US" sz="2000" dirty="0" smtClean="0"/>
          </a:p>
        </p:txBody>
      </p:sp>
      <p:grpSp>
        <p:nvGrpSpPr>
          <p:cNvPr id="10" name="Group 9"/>
          <p:cNvGrpSpPr/>
          <p:nvPr/>
        </p:nvGrpSpPr>
        <p:grpSpPr>
          <a:xfrm>
            <a:off x="9151782" y="402556"/>
            <a:ext cx="8222239" cy="8141449"/>
            <a:chOff x="9151782" y="402556"/>
            <a:chExt cx="8222239" cy="8141449"/>
          </a:xfrm>
        </p:grpSpPr>
        <p:grpSp>
          <p:nvGrpSpPr>
            <p:cNvPr id="7" name="Group 6"/>
            <p:cNvGrpSpPr/>
            <p:nvPr/>
          </p:nvGrpSpPr>
          <p:grpSpPr>
            <a:xfrm>
              <a:off x="9165109" y="5169024"/>
              <a:ext cx="8208912" cy="1354217"/>
              <a:chOff x="383838" y="6574524"/>
              <a:chExt cx="8208912" cy="1354217"/>
            </a:xfrm>
          </p:grpSpPr>
          <p:sp>
            <p:nvSpPr>
              <p:cNvPr id="30" name="Rectangle 29"/>
              <p:cNvSpPr/>
              <p:nvPr/>
            </p:nvSpPr>
            <p:spPr>
              <a:xfrm>
                <a:off x="383838" y="6574524"/>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H2020: The Grand Societal Challenges (100% Funding)</a:t>
                </a:r>
                <a:endParaRPr lang="en-US" sz="2000" dirty="0" smtClean="0"/>
              </a:p>
            </p:txBody>
          </p:sp>
          <p:sp>
            <p:nvSpPr>
              <p:cNvPr id="31" name="Rectangle 30"/>
              <p:cNvSpPr/>
              <p:nvPr/>
            </p:nvSpPr>
            <p:spPr>
              <a:xfrm>
                <a:off x="396354" y="7097744"/>
                <a:ext cx="8196396" cy="830997"/>
              </a:xfrm>
              <a:prstGeom prst="rect">
                <a:avLst/>
              </a:prstGeom>
              <a:solidFill>
                <a:schemeClr val="bg1"/>
              </a:solidFill>
            </p:spPr>
            <p:txBody>
              <a:bodyPr wrap="square">
                <a:spAutoFit/>
              </a:bodyPr>
              <a:lstStyle/>
              <a:p>
                <a:pPr algn="just"/>
                <a:r>
                  <a:rPr lang="en-US" sz="2400" dirty="0" smtClean="0"/>
                  <a:t>Science is the pillar of western civilization. Please Europe don’t stop!</a:t>
                </a:r>
                <a:endParaRPr lang="en-US" sz="2400" dirty="0"/>
              </a:p>
            </p:txBody>
          </p:sp>
        </p:grpSp>
        <p:grpSp>
          <p:nvGrpSpPr>
            <p:cNvPr id="5" name="Group 4"/>
            <p:cNvGrpSpPr/>
            <p:nvPr/>
          </p:nvGrpSpPr>
          <p:grpSpPr>
            <a:xfrm>
              <a:off x="9165109" y="2792760"/>
              <a:ext cx="8208912" cy="1350182"/>
              <a:chOff x="380133" y="7281036"/>
              <a:chExt cx="8208912" cy="1350182"/>
            </a:xfrm>
          </p:grpSpPr>
          <p:sp>
            <p:nvSpPr>
              <p:cNvPr id="32" name="Rectangle 31"/>
              <p:cNvSpPr/>
              <p:nvPr/>
            </p:nvSpPr>
            <p:spPr>
              <a:xfrm>
                <a:off x="415522" y="7800221"/>
                <a:ext cx="8173523" cy="830997"/>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Mediterranean Sea Basin</a:t>
                </a:r>
              </a:p>
              <a:p>
                <a:pPr marL="342900" indent="-342900" algn="just">
                  <a:buFont typeface="Arial" panose="020B0604020202020204" pitchFamily="34" charset="0"/>
                  <a:buChar char="•"/>
                </a:pPr>
                <a:r>
                  <a:rPr lang="en-US" sz="2400" dirty="0" smtClean="0"/>
                  <a:t>Black Sea Basin</a:t>
                </a:r>
              </a:p>
            </p:txBody>
          </p:sp>
          <p:sp>
            <p:nvSpPr>
              <p:cNvPr id="15" name="Rectangle 14"/>
              <p:cNvSpPr/>
              <p:nvPr/>
            </p:nvSpPr>
            <p:spPr>
              <a:xfrm>
                <a:off x="380133" y="7281036"/>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EU PARTNERSHIP (90% Funding)</a:t>
                </a:r>
              </a:p>
            </p:txBody>
          </p:sp>
        </p:grpSp>
        <p:grpSp>
          <p:nvGrpSpPr>
            <p:cNvPr id="4" name="Group 3"/>
            <p:cNvGrpSpPr/>
            <p:nvPr/>
          </p:nvGrpSpPr>
          <p:grpSpPr>
            <a:xfrm>
              <a:off x="9151782" y="402556"/>
              <a:ext cx="8208913" cy="2462212"/>
              <a:chOff x="573577" y="4440764"/>
              <a:chExt cx="8208913" cy="2462212"/>
            </a:xfrm>
          </p:grpSpPr>
          <p:sp>
            <p:nvSpPr>
              <p:cNvPr id="13" name="Rectangle 12"/>
              <p:cNvSpPr/>
              <p:nvPr/>
            </p:nvSpPr>
            <p:spPr>
              <a:xfrm>
                <a:off x="573578" y="4963984"/>
                <a:ext cx="8208912" cy="1938992"/>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Knowledge Alliances</a:t>
                </a:r>
              </a:p>
              <a:p>
                <a:pPr marL="342900" indent="-342900" algn="just">
                  <a:buFont typeface="Arial" panose="020B0604020202020204" pitchFamily="34" charset="0"/>
                  <a:buChar char="•"/>
                </a:pPr>
                <a:r>
                  <a:rPr lang="en-US" sz="2400" dirty="0" smtClean="0"/>
                  <a:t>Skills Alliances</a:t>
                </a:r>
              </a:p>
              <a:p>
                <a:pPr marL="342900" indent="-342900" algn="just">
                  <a:buFont typeface="Arial" panose="020B0604020202020204" pitchFamily="34" charset="0"/>
                  <a:buChar char="•"/>
                </a:pPr>
                <a:r>
                  <a:rPr lang="en-US" sz="2400" dirty="0" smtClean="0"/>
                  <a:t>Mobility</a:t>
                </a:r>
              </a:p>
              <a:p>
                <a:pPr marL="342900" indent="-342900" algn="just">
                  <a:buFont typeface="Arial" panose="020B0604020202020204" pitchFamily="34" charset="0"/>
                  <a:buChar char="•"/>
                </a:pPr>
                <a:r>
                  <a:rPr lang="en-US" sz="2400" dirty="0" smtClean="0"/>
                  <a:t>Research</a:t>
                </a:r>
              </a:p>
              <a:p>
                <a:pPr marL="342900" indent="-342900" algn="just">
                  <a:buFont typeface="Arial" panose="020B0604020202020204" pitchFamily="34" charset="0"/>
                  <a:buChar char="•"/>
                </a:pPr>
                <a:r>
                  <a:rPr lang="en-US" sz="2400" dirty="0" smtClean="0"/>
                  <a:t>European Historic Memory</a:t>
                </a:r>
                <a:endParaRPr lang="en-US" sz="2400" dirty="0"/>
              </a:p>
            </p:txBody>
          </p:sp>
          <p:sp>
            <p:nvSpPr>
              <p:cNvPr id="16" name="Rectangle 15"/>
              <p:cNvSpPr/>
              <p:nvPr/>
            </p:nvSpPr>
            <p:spPr>
              <a:xfrm>
                <a:off x="573577" y="4440764"/>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ERASMUS+ (100% Funding)</a:t>
                </a:r>
                <a:endParaRPr lang="en-US" sz="2000" dirty="0" smtClean="0"/>
              </a:p>
            </p:txBody>
          </p:sp>
        </p:grpSp>
        <p:grpSp>
          <p:nvGrpSpPr>
            <p:cNvPr id="19" name="Group 18"/>
            <p:cNvGrpSpPr/>
            <p:nvPr/>
          </p:nvGrpSpPr>
          <p:grpSpPr>
            <a:xfrm>
              <a:off x="9151783" y="4160912"/>
              <a:ext cx="8208912" cy="984885"/>
              <a:chOff x="567878" y="6574524"/>
              <a:chExt cx="8220310" cy="984885"/>
            </a:xfrm>
          </p:grpSpPr>
          <p:sp>
            <p:nvSpPr>
              <p:cNvPr id="20" name="Rectangle 19"/>
              <p:cNvSpPr/>
              <p:nvPr/>
            </p:nvSpPr>
            <p:spPr>
              <a:xfrm>
                <a:off x="573577" y="6574524"/>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CREATIVE EUROPE</a:t>
                </a:r>
                <a:endParaRPr lang="en-US" sz="2000" dirty="0" smtClean="0"/>
              </a:p>
            </p:txBody>
          </p:sp>
          <p:sp>
            <p:nvSpPr>
              <p:cNvPr id="21" name="Rectangle 20"/>
              <p:cNvSpPr/>
              <p:nvPr/>
            </p:nvSpPr>
            <p:spPr>
              <a:xfrm>
                <a:off x="567878" y="7097744"/>
                <a:ext cx="8220310" cy="461665"/>
              </a:xfrm>
              <a:prstGeom prst="rect">
                <a:avLst/>
              </a:prstGeom>
              <a:solidFill>
                <a:schemeClr val="bg1"/>
              </a:solidFill>
            </p:spPr>
            <p:txBody>
              <a:bodyPr wrap="square">
                <a:spAutoFit/>
              </a:bodyPr>
              <a:lstStyle/>
              <a:p>
                <a:pPr algn="just"/>
                <a:r>
                  <a:rPr lang="en-US" sz="2400" dirty="0" smtClean="0"/>
                  <a:t>All you wanted to ask about art, and you never dared!</a:t>
                </a:r>
                <a:endParaRPr lang="en-US" sz="2400" dirty="0"/>
              </a:p>
            </p:txBody>
          </p:sp>
        </p:grpSp>
        <p:grpSp>
          <p:nvGrpSpPr>
            <p:cNvPr id="8" name="Group 7"/>
            <p:cNvGrpSpPr/>
            <p:nvPr/>
          </p:nvGrpSpPr>
          <p:grpSpPr>
            <a:xfrm>
              <a:off x="9165109" y="6465168"/>
              <a:ext cx="8186192" cy="2078837"/>
              <a:chOff x="452141" y="5235911"/>
              <a:chExt cx="8270146" cy="2078837"/>
            </a:xfrm>
          </p:grpSpPr>
          <p:sp>
            <p:nvSpPr>
              <p:cNvPr id="23" name="Rectangle 22"/>
              <p:cNvSpPr/>
              <p:nvPr/>
            </p:nvSpPr>
            <p:spPr>
              <a:xfrm>
                <a:off x="484888" y="5745088"/>
                <a:ext cx="8220310" cy="1569660"/>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URBACT</a:t>
                </a:r>
              </a:p>
              <a:p>
                <a:pPr marL="342900" indent="-342900" algn="just">
                  <a:buFont typeface="Arial" panose="020B0604020202020204" pitchFamily="34" charset="0"/>
                  <a:buChar char="•"/>
                </a:pPr>
                <a:r>
                  <a:rPr lang="en-US" sz="2400" dirty="0" smtClean="0"/>
                  <a:t>ESPON</a:t>
                </a:r>
              </a:p>
              <a:p>
                <a:pPr marL="342900" indent="-342900" algn="just">
                  <a:buFont typeface="Arial" panose="020B0604020202020204" pitchFamily="34" charset="0"/>
                  <a:buChar char="•"/>
                </a:pPr>
                <a:r>
                  <a:rPr lang="en-US" sz="2400" dirty="0" smtClean="0"/>
                  <a:t>INTERREG EUROPE</a:t>
                </a:r>
              </a:p>
              <a:p>
                <a:pPr marL="342900" indent="-342900" algn="just">
                  <a:buFont typeface="Arial" panose="020B0604020202020204" pitchFamily="34" charset="0"/>
                  <a:buChar char="•"/>
                </a:pPr>
                <a:r>
                  <a:rPr lang="en-US" sz="2400" dirty="0" smtClean="0"/>
                  <a:t>INTERACT</a:t>
                </a:r>
                <a:endParaRPr lang="en-US" sz="2400" dirty="0"/>
              </a:p>
            </p:txBody>
          </p:sp>
          <p:sp>
            <p:nvSpPr>
              <p:cNvPr id="25" name="Rectangle 24"/>
              <p:cNvSpPr/>
              <p:nvPr/>
            </p:nvSpPr>
            <p:spPr>
              <a:xfrm>
                <a:off x="452141" y="5235911"/>
                <a:ext cx="8270146"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INTERREGIONAL COOPERATION (50-85% Funding)</a:t>
                </a:r>
              </a:p>
            </p:txBody>
          </p:sp>
        </p:grpSp>
      </p:grpSp>
      <p:grpSp>
        <p:nvGrpSpPr>
          <p:cNvPr id="9" name="Group 8"/>
          <p:cNvGrpSpPr/>
          <p:nvPr/>
        </p:nvGrpSpPr>
        <p:grpSpPr>
          <a:xfrm>
            <a:off x="499151" y="1856656"/>
            <a:ext cx="8233910" cy="6874958"/>
            <a:chOff x="452141" y="2081931"/>
            <a:chExt cx="8233910" cy="6874958"/>
          </a:xfrm>
        </p:grpSpPr>
        <p:sp>
          <p:nvSpPr>
            <p:cNvPr id="29" name="Rectangle 28"/>
            <p:cNvSpPr/>
            <p:nvPr/>
          </p:nvSpPr>
          <p:spPr>
            <a:xfrm>
              <a:off x="477139" y="2081931"/>
              <a:ext cx="8208912" cy="2062103"/>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ETCP (EUROPEAN TERRITORIAL COOPERATION OBJECTIVE) (50-80% Funding)</a:t>
              </a:r>
            </a:p>
            <a:p>
              <a:pPr algn="just"/>
              <a:r>
                <a:rPr lang="en-US" sz="2400" dirty="0"/>
                <a:t>15 </a:t>
              </a:r>
              <a:r>
                <a:rPr lang="en-US" sz="2400" dirty="0" smtClean="0"/>
                <a:t>Transnational </a:t>
              </a:r>
              <a:r>
                <a:rPr lang="en-US" sz="2400" dirty="0" err="1" smtClean="0"/>
                <a:t>Cooperations</a:t>
              </a:r>
              <a:r>
                <a:rPr lang="en-US" sz="2400" dirty="0" smtClean="0"/>
                <a:t>- </a:t>
              </a:r>
              <a:r>
                <a:rPr lang="en-US" sz="2400" dirty="0" err="1" smtClean="0"/>
                <a:t>Interreg</a:t>
              </a:r>
              <a:r>
                <a:rPr lang="en-US" sz="2400" dirty="0" smtClean="0"/>
                <a:t> V-A Programmes</a:t>
              </a:r>
            </a:p>
            <a:p>
              <a:pPr algn="just"/>
              <a:r>
                <a:rPr lang="en-US" sz="2400" dirty="0" smtClean="0"/>
                <a:t>60 CBC Programmes</a:t>
              </a:r>
            </a:p>
            <a:p>
              <a:pPr algn="just"/>
              <a:r>
                <a:rPr lang="en-US" sz="2400" dirty="0"/>
                <a:t>15 Transnational – </a:t>
              </a:r>
              <a:r>
                <a:rPr lang="en-US" sz="2400" dirty="0" err="1"/>
                <a:t>Interreg</a:t>
              </a:r>
              <a:r>
                <a:rPr lang="en-US" sz="2400" dirty="0"/>
                <a:t> </a:t>
              </a:r>
              <a:r>
                <a:rPr lang="en-US" sz="2400" dirty="0" smtClean="0"/>
                <a:t>V-B Programmes</a:t>
              </a:r>
              <a:endParaRPr lang="en-GB" sz="2400" b="1" dirty="0" smtClean="0">
                <a:latin typeface="Agency FB" pitchFamily="34" charset="0"/>
              </a:endParaRPr>
            </a:p>
          </p:txBody>
        </p:sp>
        <p:sp>
          <p:nvSpPr>
            <p:cNvPr id="12" name="Rectangle 11"/>
            <p:cNvSpPr/>
            <p:nvPr/>
          </p:nvSpPr>
          <p:spPr>
            <a:xfrm>
              <a:off x="452141" y="8433669"/>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COSME PROGRAMME FOR BUSINESSES (75% Funding)</a:t>
              </a:r>
              <a:endParaRPr lang="en-US" sz="2000" dirty="0" smtClean="0"/>
            </a:p>
          </p:txBody>
        </p:sp>
        <p:pic>
          <p:nvPicPr>
            <p:cNvPr id="1026" name="Picture 2" descr="Interreg ev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141" y="4096629"/>
              <a:ext cx="8208912" cy="4337040"/>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452141" y="3713147"/>
              <a:ext cx="8208912" cy="461665"/>
            </a:xfrm>
            <a:prstGeom prst="rect">
              <a:avLst/>
            </a:prstGeom>
            <a:solidFill>
              <a:srgbClr val="FFFF99"/>
            </a:solidFill>
            <a:ln>
              <a:noFill/>
            </a:ln>
          </p:spPr>
          <p:txBody>
            <a:bodyPr wrap="square">
              <a:spAutoFit/>
            </a:bodyPr>
            <a:lstStyle/>
            <a:p>
              <a:pPr algn="just"/>
              <a:r>
                <a:rPr lang="en-US" sz="2400" b="1" dirty="0" smtClean="0"/>
                <a:t>Devoted to Territorial Development</a:t>
              </a:r>
              <a:endParaRPr lang="en-US" sz="2000" b="1" dirty="0" smtClean="0"/>
            </a:p>
          </p:txBody>
        </p:sp>
      </p:grpSp>
      <p:sp>
        <p:nvSpPr>
          <p:cNvPr id="34" name="Rectangle 33"/>
          <p:cNvSpPr/>
          <p:nvPr/>
        </p:nvSpPr>
        <p:spPr>
          <a:xfrm>
            <a:off x="9200498" y="8481392"/>
            <a:ext cx="8133888"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COMMUNITY INITIATIVE LEADER (2007-2013) 75% Funding</a:t>
            </a:r>
            <a:endParaRPr lang="en-US" sz="2000" dirty="0" smtClean="0"/>
          </a:p>
        </p:txBody>
      </p:sp>
    </p:spTree>
    <p:extLst>
      <p:ext uri="{BB962C8B-B14F-4D97-AF65-F5344CB8AC3E}">
        <p14:creationId xmlns:p14="http://schemas.microsoft.com/office/powerpoint/2010/main" val="14349233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56346" y="1206799"/>
            <a:ext cx="8208912" cy="1200329"/>
          </a:xfrm>
          <a:prstGeom prst="rect">
            <a:avLst/>
          </a:prstGeom>
          <a:solidFill>
            <a:srgbClr val="FFFF99"/>
          </a:solidFill>
          <a:ln>
            <a:noFill/>
          </a:ln>
        </p:spPr>
        <p:txBody>
          <a:bodyPr wrap="square">
            <a:spAutoFit/>
          </a:bodyPr>
          <a:lstStyle/>
          <a:p>
            <a:pPr algn="just"/>
            <a:r>
              <a:rPr lang="en-US" sz="2400" b="1" dirty="0" smtClean="0"/>
              <a:t>Go to the Bank. Ask for a loan they give you the money, then write the proposal. </a:t>
            </a:r>
          </a:p>
          <a:p>
            <a:pPr algn="just"/>
            <a:r>
              <a:rPr lang="en-US" sz="2400" b="1" dirty="0" smtClean="0">
                <a:solidFill>
                  <a:srgbClr val="FF0000"/>
                </a:solidFill>
              </a:rPr>
              <a:t>Otherwise don’t.</a:t>
            </a:r>
            <a:endParaRPr lang="en-US" sz="2000" b="1" dirty="0" smtClean="0">
              <a:solidFill>
                <a:srgbClr val="FF0000"/>
              </a:solidFill>
            </a:endParaRPr>
          </a:p>
        </p:txBody>
      </p:sp>
      <p:sp>
        <p:nvSpPr>
          <p:cNvPr id="28" name="Rectangle 27"/>
          <p:cNvSpPr/>
          <p:nvPr/>
        </p:nvSpPr>
        <p:spPr>
          <a:xfrm>
            <a:off x="536987" y="278577"/>
            <a:ext cx="8208912"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EU PROJECT DESIGN</a:t>
            </a:r>
            <a:endParaRPr lang="en-US" sz="2000" dirty="0" smtClean="0"/>
          </a:p>
        </p:txBody>
      </p:sp>
      <p:sp>
        <p:nvSpPr>
          <p:cNvPr id="29" name="Rectangle 28"/>
          <p:cNvSpPr/>
          <p:nvPr/>
        </p:nvSpPr>
        <p:spPr>
          <a:xfrm>
            <a:off x="534828" y="3224808"/>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STUDY THE CALL DOCUMENTS</a:t>
            </a:r>
          </a:p>
        </p:txBody>
      </p:sp>
      <p:grpSp>
        <p:nvGrpSpPr>
          <p:cNvPr id="4" name="Group 3"/>
          <p:cNvGrpSpPr/>
          <p:nvPr/>
        </p:nvGrpSpPr>
        <p:grpSpPr>
          <a:xfrm>
            <a:off x="534827" y="4953000"/>
            <a:ext cx="8234238" cy="3939540"/>
            <a:chOff x="534827" y="5380186"/>
            <a:chExt cx="8234238" cy="3939540"/>
          </a:xfrm>
        </p:grpSpPr>
        <p:sp>
          <p:nvSpPr>
            <p:cNvPr id="30" name="Rectangle 29"/>
            <p:cNvSpPr/>
            <p:nvPr/>
          </p:nvSpPr>
          <p:spPr>
            <a:xfrm>
              <a:off x="560153" y="5380186"/>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HOW:</a:t>
              </a:r>
              <a:endParaRPr lang="en-US" sz="2000" dirty="0" smtClean="0"/>
            </a:p>
          </p:txBody>
        </p:sp>
        <p:sp>
          <p:nvSpPr>
            <p:cNvPr id="32" name="Rectangle 31"/>
            <p:cNvSpPr/>
            <p:nvPr/>
          </p:nvSpPr>
          <p:spPr>
            <a:xfrm>
              <a:off x="534827" y="5903406"/>
              <a:ext cx="8234237" cy="3416320"/>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Crystallize the Idea: the Idea IS NOT A PROJECT</a:t>
              </a:r>
            </a:p>
            <a:p>
              <a:pPr marL="342900" indent="-342900" algn="just">
                <a:buFont typeface="Arial" panose="020B0604020202020204" pitchFamily="34" charset="0"/>
                <a:buChar char="•"/>
              </a:pPr>
              <a:r>
                <a:rPr lang="en-US" sz="2400" b="1" dirty="0" smtClean="0"/>
                <a:t>Work only with Experts (Design and Implement)</a:t>
              </a:r>
            </a:p>
            <a:p>
              <a:pPr algn="just"/>
              <a:r>
                <a:rPr lang="en-US" sz="2400" b="1" dirty="0"/>
                <a:t> </a:t>
              </a:r>
              <a:r>
                <a:rPr lang="en-US" sz="2400" b="1" dirty="0" smtClean="0"/>
                <a:t>    </a:t>
              </a:r>
              <a:r>
                <a:rPr lang="en-US" sz="2400" b="1" dirty="0" smtClean="0">
                  <a:solidFill>
                    <a:srgbClr val="FF0000"/>
                  </a:solidFill>
                </a:rPr>
                <a:t>People who don’t know will kill your project</a:t>
              </a:r>
            </a:p>
            <a:p>
              <a:pPr marL="342900" indent="-342900" algn="just">
                <a:buFont typeface="Arial" panose="020B0604020202020204" pitchFamily="34" charset="0"/>
                <a:buChar char="•"/>
              </a:pPr>
              <a:r>
                <a:rPr lang="en-US" sz="2400" dirty="0" smtClean="0"/>
                <a:t>Quantify the Outputs</a:t>
              </a:r>
            </a:p>
            <a:p>
              <a:pPr marL="342900" indent="-342900" algn="just">
                <a:buFont typeface="Arial" panose="020B0604020202020204" pitchFamily="34" charset="0"/>
                <a:buChar char="•"/>
              </a:pPr>
              <a:r>
                <a:rPr lang="en-US" sz="2400" dirty="0" smtClean="0"/>
                <a:t>Quantify the Results</a:t>
              </a:r>
            </a:p>
            <a:p>
              <a:pPr marL="342900" indent="-342900" algn="just">
                <a:buFont typeface="Arial" panose="020B0604020202020204" pitchFamily="34" charset="0"/>
                <a:buChar char="•"/>
              </a:pPr>
              <a:r>
                <a:rPr lang="en-US" sz="2400" dirty="0" smtClean="0"/>
                <a:t>Apply the Indicators</a:t>
              </a:r>
            </a:p>
            <a:p>
              <a:pPr marL="342900" indent="-342900" algn="just">
                <a:buFont typeface="Arial" panose="020B0604020202020204" pitchFamily="34" charset="0"/>
                <a:buChar char="•"/>
              </a:pPr>
              <a:r>
                <a:rPr lang="en-US" sz="2400" dirty="0" smtClean="0"/>
                <a:t>Check the Evaluation Template</a:t>
              </a:r>
            </a:p>
            <a:p>
              <a:pPr marL="342900" indent="-342900" algn="just">
                <a:buFont typeface="Arial" panose="020B0604020202020204" pitchFamily="34" charset="0"/>
                <a:buChar char="•"/>
              </a:pPr>
              <a:r>
                <a:rPr lang="en-US" sz="2400" dirty="0" smtClean="0"/>
                <a:t>Minimize The Risks</a:t>
              </a:r>
            </a:p>
            <a:p>
              <a:pPr marL="342900" indent="-342900" algn="just">
                <a:buFont typeface="Arial" panose="020B0604020202020204" pitchFamily="34" charset="0"/>
                <a:buChar char="•"/>
              </a:pPr>
              <a:r>
                <a:rPr lang="en-US" sz="2400" dirty="0" smtClean="0"/>
                <a:t>Apply the Roman Army Tactics (short, ruthless, effective)</a:t>
              </a:r>
            </a:p>
          </p:txBody>
        </p:sp>
      </p:grpSp>
      <p:sp>
        <p:nvSpPr>
          <p:cNvPr id="12" name="Rectangle 11"/>
          <p:cNvSpPr/>
          <p:nvPr/>
        </p:nvSpPr>
        <p:spPr>
          <a:xfrm>
            <a:off x="560153" y="2629580"/>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WATCH THE CALL</a:t>
            </a:r>
          </a:p>
        </p:txBody>
      </p:sp>
      <p:sp>
        <p:nvSpPr>
          <p:cNvPr id="14" name="Rectangle 13"/>
          <p:cNvSpPr/>
          <p:nvPr/>
        </p:nvSpPr>
        <p:spPr>
          <a:xfrm>
            <a:off x="536987" y="3800872"/>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ANSWER THE PRIORITY INVESTMENT, </a:t>
            </a:r>
            <a:r>
              <a:rPr lang="en-GB" sz="2800" b="1" dirty="0" smtClean="0">
                <a:solidFill>
                  <a:srgbClr val="FF0000"/>
                </a:solidFill>
                <a:latin typeface="Agency FB" pitchFamily="34" charset="0"/>
              </a:rPr>
              <a:t>NOT YOUR VISION</a:t>
            </a:r>
          </a:p>
        </p:txBody>
      </p:sp>
      <p:sp>
        <p:nvSpPr>
          <p:cNvPr id="15" name="Rectangle 14"/>
          <p:cNvSpPr/>
          <p:nvPr/>
        </p:nvSpPr>
        <p:spPr>
          <a:xfrm>
            <a:off x="524148" y="4376936"/>
            <a:ext cx="8241109"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PROVE THAT YOU ARE RIGHT</a:t>
            </a:r>
          </a:p>
        </p:txBody>
      </p:sp>
      <p:grpSp>
        <p:nvGrpSpPr>
          <p:cNvPr id="16" name="Group 15"/>
          <p:cNvGrpSpPr/>
          <p:nvPr/>
        </p:nvGrpSpPr>
        <p:grpSpPr>
          <a:xfrm>
            <a:off x="9222485" y="278577"/>
            <a:ext cx="6082082" cy="5492057"/>
            <a:chOff x="555398" y="632520"/>
            <a:chExt cx="8285675" cy="5444274"/>
          </a:xfrm>
        </p:grpSpPr>
        <p:sp>
          <p:nvSpPr>
            <p:cNvPr id="17" name="Rectangle 16"/>
            <p:cNvSpPr/>
            <p:nvPr/>
          </p:nvSpPr>
          <p:spPr>
            <a:xfrm>
              <a:off x="653497" y="4886908"/>
              <a:ext cx="8187575" cy="1189886"/>
            </a:xfrm>
            <a:prstGeom prst="rect">
              <a:avLst/>
            </a:prstGeom>
            <a:solidFill>
              <a:schemeClr val="bg1"/>
            </a:solidFill>
          </p:spPr>
          <p:txBody>
            <a:bodyPr wrap="square">
              <a:spAutoFit/>
            </a:bodyPr>
            <a:lstStyle/>
            <a:p>
              <a:pPr algn="just"/>
              <a:r>
                <a:rPr lang="en-US" sz="2400" dirty="0" smtClean="0"/>
                <a:t>By delivering </a:t>
              </a:r>
              <a:r>
                <a:rPr lang="en-US" sz="2400" b="1" dirty="0" smtClean="0"/>
                <a:t>social</a:t>
              </a:r>
              <a:r>
                <a:rPr lang="en-US" sz="2400" dirty="0" smtClean="0"/>
                <a:t> innovation</a:t>
              </a:r>
            </a:p>
            <a:p>
              <a:pPr algn="just"/>
              <a:r>
                <a:rPr lang="en-US" sz="2400" dirty="0" smtClean="0"/>
                <a:t>new skills for new jobs and  exploiting new business </a:t>
              </a:r>
              <a:r>
                <a:rPr lang="en-US" sz="2400" dirty="0"/>
                <a:t>opportunities. </a:t>
              </a:r>
            </a:p>
          </p:txBody>
        </p:sp>
        <p:sp>
          <p:nvSpPr>
            <p:cNvPr id="18" name="Rectangle 17"/>
            <p:cNvSpPr/>
            <p:nvPr/>
          </p:nvSpPr>
          <p:spPr>
            <a:xfrm>
              <a:off x="560153" y="632520"/>
              <a:ext cx="8208912"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EU ADDED VALUE</a:t>
              </a:r>
              <a:endParaRPr lang="en-US" sz="2000" dirty="0" smtClean="0"/>
            </a:p>
          </p:txBody>
        </p:sp>
        <p:sp>
          <p:nvSpPr>
            <p:cNvPr id="19" name="Rectangle 18"/>
            <p:cNvSpPr/>
            <p:nvPr/>
          </p:nvSpPr>
          <p:spPr>
            <a:xfrm>
              <a:off x="555398" y="1317832"/>
              <a:ext cx="8213666"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WHY: </a:t>
              </a:r>
              <a:r>
                <a:rPr lang="en-GB" sz="2800" b="1" dirty="0" smtClean="0">
                  <a:solidFill>
                    <a:srgbClr val="FF0000"/>
                  </a:solidFill>
                  <a:latin typeface="Agency FB" pitchFamily="34" charset="0"/>
                </a:rPr>
                <a:t>YOU CANNOT DO IT ALONE</a:t>
              </a:r>
            </a:p>
          </p:txBody>
        </p:sp>
        <p:sp>
          <p:nvSpPr>
            <p:cNvPr id="20" name="Rectangle 19"/>
            <p:cNvSpPr/>
            <p:nvPr/>
          </p:nvSpPr>
          <p:spPr>
            <a:xfrm>
              <a:off x="632160" y="2864169"/>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HOW TO DO</a:t>
              </a:r>
              <a:endParaRPr lang="en-US" sz="2000" dirty="0" smtClean="0"/>
            </a:p>
          </p:txBody>
        </p:sp>
        <p:sp>
          <p:nvSpPr>
            <p:cNvPr id="21" name="Rectangle 20"/>
            <p:cNvSpPr/>
            <p:nvPr/>
          </p:nvSpPr>
          <p:spPr>
            <a:xfrm>
              <a:off x="560152" y="1746121"/>
              <a:ext cx="8208912" cy="457648"/>
            </a:xfrm>
            <a:prstGeom prst="rect">
              <a:avLst/>
            </a:prstGeom>
            <a:solidFill>
              <a:srgbClr val="FFFF99"/>
            </a:solidFill>
          </p:spPr>
          <p:txBody>
            <a:bodyPr wrap="square">
              <a:spAutoFit/>
            </a:bodyPr>
            <a:lstStyle/>
            <a:p>
              <a:pPr algn="just"/>
              <a:r>
                <a:rPr lang="en-US" sz="2400" dirty="0" smtClean="0"/>
                <a:t>Really you can’t. </a:t>
              </a:r>
              <a:endParaRPr lang="en-US" sz="2400" dirty="0"/>
            </a:p>
          </p:txBody>
        </p:sp>
        <p:sp>
          <p:nvSpPr>
            <p:cNvPr id="22" name="Rectangle 21"/>
            <p:cNvSpPr/>
            <p:nvPr/>
          </p:nvSpPr>
          <p:spPr>
            <a:xfrm>
              <a:off x="653495" y="3387389"/>
              <a:ext cx="8187578" cy="1556004"/>
            </a:xfrm>
            <a:prstGeom prst="rect">
              <a:avLst/>
            </a:prstGeom>
            <a:solidFill>
              <a:schemeClr val="bg1"/>
            </a:solidFill>
          </p:spPr>
          <p:txBody>
            <a:bodyPr wrap="square">
              <a:spAutoFit/>
            </a:bodyPr>
            <a:lstStyle/>
            <a:p>
              <a:pPr algn="just"/>
              <a:r>
                <a:rPr lang="en-US" sz="2400" dirty="0" smtClean="0"/>
                <a:t>By ensuring  quality implementation</a:t>
              </a:r>
            </a:p>
            <a:p>
              <a:pPr algn="just"/>
              <a:r>
                <a:rPr lang="en-US" sz="2400" dirty="0" smtClean="0"/>
                <a:t>By ensuring quality outputs </a:t>
              </a:r>
            </a:p>
            <a:p>
              <a:pPr algn="just"/>
              <a:r>
                <a:rPr lang="en-US" sz="2400" dirty="0" smtClean="0"/>
                <a:t>Ensure quality results</a:t>
              </a:r>
            </a:p>
            <a:p>
              <a:pPr algn="just"/>
              <a:r>
                <a:rPr lang="en-US" sz="2400" dirty="0" smtClean="0"/>
                <a:t>Spread the impact</a:t>
              </a:r>
            </a:p>
          </p:txBody>
        </p:sp>
      </p:grpSp>
    </p:spTree>
    <p:extLst>
      <p:ext uri="{BB962C8B-B14F-4D97-AF65-F5344CB8AC3E}">
        <p14:creationId xmlns:p14="http://schemas.microsoft.com/office/powerpoint/2010/main" val="150584183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92366" y="632520"/>
            <a:ext cx="5630257" cy="5532496"/>
            <a:chOff x="492398" y="632520"/>
            <a:chExt cx="8312671" cy="5532496"/>
          </a:xfrm>
        </p:grpSpPr>
        <p:sp>
          <p:nvSpPr>
            <p:cNvPr id="6" name="Rectangle 5"/>
            <p:cNvSpPr/>
            <p:nvPr/>
          </p:nvSpPr>
          <p:spPr>
            <a:xfrm>
              <a:off x="575646" y="1340406"/>
              <a:ext cx="8193418" cy="461665"/>
            </a:xfrm>
            <a:prstGeom prst="rect">
              <a:avLst/>
            </a:prstGeom>
            <a:solidFill>
              <a:srgbClr val="FFFF99"/>
            </a:solidFill>
            <a:ln>
              <a:noFill/>
            </a:ln>
          </p:spPr>
          <p:txBody>
            <a:bodyPr wrap="square">
              <a:spAutoFit/>
            </a:bodyPr>
            <a:lstStyle/>
            <a:p>
              <a:pPr algn="just"/>
              <a:r>
                <a:rPr lang="en-US" sz="2400" b="1" dirty="0" smtClean="0"/>
                <a:t>KEY WORDS</a:t>
              </a:r>
              <a:endParaRPr lang="en-US" sz="2000" b="1" dirty="0" smtClean="0"/>
            </a:p>
          </p:txBody>
        </p:sp>
        <p:sp>
          <p:nvSpPr>
            <p:cNvPr id="28" name="Rectangle 27"/>
            <p:cNvSpPr/>
            <p:nvPr/>
          </p:nvSpPr>
          <p:spPr>
            <a:xfrm>
              <a:off x="560153" y="632520"/>
              <a:ext cx="8208912"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PARTNERSHIP</a:t>
              </a:r>
              <a:endParaRPr lang="en-US" sz="2000" dirty="0" smtClean="0"/>
            </a:p>
          </p:txBody>
        </p:sp>
        <p:sp>
          <p:nvSpPr>
            <p:cNvPr id="29" name="Rectangle 28"/>
            <p:cNvSpPr/>
            <p:nvPr/>
          </p:nvSpPr>
          <p:spPr>
            <a:xfrm>
              <a:off x="492398" y="2360712"/>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ELIGIBILITY</a:t>
              </a:r>
            </a:p>
          </p:txBody>
        </p:sp>
        <p:sp>
          <p:nvSpPr>
            <p:cNvPr id="30" name="Rectangle 29"/>
            <p:cNvSpPr/>
            <p:nvPr/>
          </p:nvSpPr>
          <p:spPr>
            <a:xfrm>
              <a:off x="596157" y="5641796"/>
              <a:ext cx="8208912"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HOW TO SUCEED</a:t>
              </a:r>
              <a:endParaRPr lang="en-US" sz="2000" dirty="0" smtClean="0"/>
            </a:p>
          </p:txBody>
        </p:sp>
        <p:sp>
          <p:nvSpPr>
            <p:cNvPr id="31" name="Rectangle 30"/>
            <p:cNvSpPr/>
            <p:nvPr/>
          </p:nvSpPr>
          <p:spPr>
            <a:xfrm>
              <a:off x="494413" y="2883932"/>
              <a:ext cx="8208913" cy="830997"/>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INSTITUTIONAL CAPACITY</a:t>
              </a:r>
            </a:p>
            <a:p>
              <a:pPr marL="342900" indent="-342900" algn="just">
                <a:buFont typeface="Arial" panose="020B0604020202020204" pitchFamily="34" charset="0"/>
                <a:buChar char="•"/>
              </a:pPr>
              <a:r>
                <a:rPr lang="en-US" sz="2400" dirty="0" smtClean="0"/>
                <a:t>TECHNICAL CAPACITY</a:t>
              </a:r>
            </a:p>
          </p:txBody>
        </p:sp>
      </p:grpSp>
      <p:sp>
        <p:nvSpPr>
          <p:cNvPr id="14" name="Rectangle 13"/>
          <p:cNvSpPr/>
          <p:nvPr/>
        </p:nvSpPr>
        <p:spPr>
          <a:xfrm>
            <a:off x="492366" y="3867993"/>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EVALUATION</a:t>
            </a:r>
          </a:p>
        </p:txBody>
      </p:sp>
      <p:sp>
        <p:nvSpPr>
          <p:cNvPr id="15" name="Rectangle 14"/>
          <p:cNvSpPr/>
          <p:nvPr/>
        </p:nvSpPr>
        <p:spPr>
          <a:xfrm>
            <a:off x="538257" y="4391213"/>
            <a:ext cx="5514089" cy="830997"/>
          </a:xfrm>
          <a:prstGeom prst="rect">
            <a:avLst/>
          </a:prstGeom>
          <a:solidFill>
            <a:schemeClr val="bg1"/>
          </a:solidFill>
        </p:spPr>
        <p:txBody>
          <a:bodyPr wrap="square">
            <a:spAutoFit/>
          </a:bodyPr>
          <a:lstStyle/>
          <a:p>
            <a:pPr marL="342900" indent="-342900" algn="just">
              <a:buFont typeface="Arial" panose="020B0604020202020204" pitchFamily="34" charset="0"/>
              <a:buChar char="•"/>
            </a:pPr>
            <a:r>
              <a:rPr lang="en-US" sz="2400" dirty="0" smtClean="0"/>
              <a:t>EXPERTISE</a:t>
            </a:r>
          </a:p>
          <a:p>
            <a:pPr marL="342900" indent="-342900" algn="just">
              <a:buFont typeface="Arial" panose="020B0604020202020204" pitchFamily="34" charset="0"/>
              <a:buChar char="•"/>
            </a:pPr>
            <a:r>
              <a:rPr lang="en-US" sz="2400" dirty="0" smtClean="0"/>
              <a:t>EXPERIENCE</a:t>
            </a:r>
          </a:p>
        </p:txBody>
      </p:sp>
      <p:sp>
        <p:nvSpPr>
          <p:cNvPr id="24" name="Rectangle 23"/>
          <p:cNvSpPr/>
          <p:nvPr/>
        </p:nvSpPr>
        <p:spPr>
          <a:xfrm>
            <a:off x="548750" y="6165016"/>
            <a:ext cx="5573873" cy="1569660"/>
          </a:xfrm>
          <a:prstGeom prst="rect">
            <a:avLst/>
          </a:prstGeom>
          <a:solidFill>
            <a:srgbClr val="FFFF99"/>
          </a:solidFill>
          <a:ln>
            <a:noFill/>
          </a:ln>
        </p:spPr>
        <p:txBody>
          <a:bodyPr wrap="square">
            <a:spAutoFit/>
          </a:bodyPr>
          <a:lstStyle/>
          <a:p>
            <a:pPr algn="just"/>
            <a:r>
              <a:rPr lang="en-US" sz="2400" b="1" dirty="0" smtClean="0"/>
              <a:t>CLUSTER LOGIC</a:t>
            </a:r>
          </a:p>
          <a:p>
            <a:pPr marL="342900" indent="-342900" algn="just">
              <a:buFont typeface="Arial" panose="020B0604020202020204" pitchFamily="34" charset="0"/>
              <a:buChar char="•"/>
            </a:pPr>
            <a:r>
              <a:rPr lang="en-US" sz="2400" b="1" dirty="0" smtClean="0"/>
              <a:t>Trust</a:t>
            </a:r>
          </a:p>
          <a:p>
            <a:pPr marL="342900" indent="-342900" algn="just">
              <a:buFont typeface="Arial" panose="020B0604020202020204" pitchFamily="34" charset="0"/>
              <a:buChar char="•"/>
            </a:pPr>
            <a:r>
              <a:rPr lang="en-US" sz="2400" b="1" dirty="0" smtClean="0"/>
              <a:t>Alignment</a:t>
            </a:r>
          </a:p>
          <a:p>
            <a:pPr marL="342900" indent="-342900" algn="just">
              <a:buFont typeface="Arial" panose="020B0604020202020204" pitchFamily="34" charset="0"/>
              <a:buChar char="•"/>
            </a:pPr>
            <a:r>
              <a:rPr lang="en-US" sz="2400" b="1" dirty="0" smtClean="0"/>
              <a:t>Information Sharing</a:t>
            </a:r>
            <a:endParaRPr lang="en-US" sz="2000" b="1" dirty="0" smtClean="0"/>
          </a:p>
        </p:txBody>
      </p:sp>
      <p:grpSp>
        <p:nvGrpSpPr>
          <p:cNvPr id="35" name="Group 34"/>
          <p:cNvGrpSpPr/>
          <p:nvPr/>
        </p:nvGrpSpPr>
        <p:grpSpPr>
          <a:xfrm>
            <a:off x="6716837" y="632520"/>
            <a:ext cx="6025734" cy="1763510"/>
            <a:chOff x="8251943" y="6595903"/>
            <a:chExt cx="6025734" cy="1763510"/>
          </a:xfrm>
        </p:grpSpPr>
        <p:sp>
          <p:nvSpPr>
            <p:cNvPr id="36" name="Rectangle 35"/>
            <p:cNvSpPr/>
            <p:nvPr/>
          </p:nvSpPr>
          <p:spPr>
            <a:xfrm>
              <a:off x="8251944" y="6595903"/>
              <a:ext cx="6010072"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CAPITALIZATION</a:t>
              </a:r>
              <a:endParaRPr lang="en-US" sz="2000" dirty="0" smtClean="0"/>
            </a:p>
          </p:txBody>
        </p:sp>
        <p:sp>
          <p:nvSpPr>
            <p:cNvPr id="37" name="Rectangle 36"/>
            <p:cNvSpPr/>
            <p:nvPr/>
          </p:nvSpPr>
          <p:spPr>
            <a:xfrm>
              <a:off x="8251944" y="7303789"/>
              <a:ext cx="6025733" cy="527812"/>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PROJECTS</a:t>
              </a:r>
            </a:p>
          </p:txBody>
        </p:sp>
        <p:sp>
          <p:nvSpPr>
            <p:cNvPr id="38" name="Rectangle 37"/>
            <p:cNvSpPr/>
            <p:nvPr/>
          </p:nvSpPr>
          <p:spPr>
            <a:xfrm>
              <a:off x="8251943" y="7831601"/>
              <a:ext cx="6025733" cy="527812"/>
            </a:xfrm>
            <a:prstGeom prst="rect">
              <a:avLst/>
            </a:prstGeom>
            <a:solidFill>
              <a:schemeClr val="bg2">
                <a:lumMod val="90000"/>
              </a:schemeClr>
            </a:solidFill>
          </p:spPr>
          <p:txBody>
            <a:bodyPr wrap="square">
              <a:spAutoFit/>
            </a:bodyPr>
            <a:lstStyle/>
            <a:p>
              <a:pPr lvl="1" algn="just"/>
              <a:r>
                <a:rPr lang="en-GB" sz="2800" b="1" dirty="0" smtClean="0">
                  <a:latin typeface="Agency FB" pitchFamily="34" charset="0"/>
                </a:rPr>
                <a:t>					PARTNERS</a:t>
              </a:r>
            </a:p>
          </p:txBody>
        </p:sp>
      </p:grpSp>
    </p:spTree>
    <p:extLst>
      <p:ext uri="{BB962C8B-B14F-4D97-AF65-F5344CB8AC3E}">
        <p14:creationId xmlns:p14="http://schemas.microsoft.com/office/powerpoint/2010/main" val="362918515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244229" y="-15553"/>
            <a:ext cx="14977664" cy="3139321"/>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sp>
        <p:nvSpPr>
          <p:cNvPr id="28" name="TextBox 27"/>
          <p:cNvSpPr txBox="1"/>
          <p:nvPr/>
        </p:nvSpPr>
        <p:spPr>
          <a:xfrm>
            <a:off x="1244229" y="5443745"/>
            <a:ext cx="14977664" cy="4247317"/>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4" name="Rectangle 33"/>
          <p:cNvSpPr/>
          <p:nvPr/>
        </p:nvSpPr>
        <p:spPr>
          <a:xfrm>
            <a:off x="2806626" y="3008784"/>
            <a:ext cx="11852869" cy="1323439"/>
          </a:xfrm>
          <a:prstGeom prst="rect">
            <a:avLst/>
          </a:prstGeom>
          <a:ln>
            <a:noFill/>
          </a:ln>
        </p:spPr>
        <p:txBody>
          <a:bodyPr wrap="square">
            <a:spAutoFit/>
          </a:bodyPr>
          <a:lstStyle/>
          <a:p>
            <a:pPr algn="ctr" fontAlgn="auto">
              <a:buClr>
                <a:schemeClr val="bg1"/>
              </a:buClr>
              <a:defRPr/>
            </a:pPr>
            <a:r>
              <a:rPr lang="en-US" sz="4000" b="1" cap="all" dirty="0" smtClean="0">
                <a:solidFill>
                  <a:schemeClr val="bg1"/>
                </a:solidFill>
                <a:latin typeface="+mn-lt"/>
                <a:cs typeface="Tunga" pitchFamily="34" charset="0"/>
              </a:rPr>
              <a:t>DAS EUROP</a:t>
            </a:r>
            <a:r>
              <a:rPr lang="de-DE" sz="4000" b="1" cap="all" dirty="0" smtClean="0">
                <a:solidFill>
                  <a:schemeClr val="bg1"/>
                </a:solidFill>
                <a:latin typeface="+mn-lt"/>
                <a:cs typeface="Tunga" pitchFamily="34" charset="0"/>
              </a:rPr>
              <a:t>ÄISCHE TOR</a:t>
            </a:r>
            <a:endParaRPr lang="en-US" sz="4000" b="1" cap="all" dirty="0" smtClean="0">
              <a:solidFill>
                <a:schemeClr val="bg1"/>
              </a:solidFill>
              <a:latin typeface="+mn-lt"/>
              <a:cs typeface="Tunga" pitchFamily="34" charset="0"/>
            </a:endParaRPr>
          </a:p>
          <a:p>
            <a:pPr algn="ctr" fontAlgn="auto">
              <a:buClr>
                <a:schemeClr val="bg1"/>
              </a:buClr>
              <a:defRPr/>
            </a:pPr>
            <a:r>
              <a:rPr lang="de-DE" sz="4000" b="1" cap="all" dirty="0" smtClean="0">
                <a:solidFill>
                  <a:schemeClr val="bg1"/>
                </a:solidFill>
                <a:latin typeface="+mn-lt"/>
                <a:cs typeface="Tunga" pitchFamily="34" charset="0"/>
              </a:rPr>
              <a:t>ZUM KULTURERLEBNIS</a:t>
            </a:r>
            <a:endParaRPr lang="en-GB" sz="4000" b="1" cap="all" dirty="0">
              <a:solidFill>
                <a:schemeClr val="bg1"/>
              </a:solidFill>
              <a:latin typeface="+mn-lt"/>
              <a:cs typeface="Tunga" pitchFamily="34" charset="0"/>
            </a:endParaRPr>
          </a:p>
        </p:txBody>
      </p:sp>
      <p:cxnSp>
        <p:nvCxnSpPr>
          <p:cNvPr id="37" name="Straight Connector 36"/>
          <p:cNvCxnSpPr/>
          <p:nvPr/>
        </p:nvCxnSpPr>
        <p:spPr>
          <a:xfrm>
            <a:off x="5132661" y="9129464"/>
            <a:ext cx="237626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9957197" y="9129464"/>
            <a:ext cx="2520280" cy="751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600713" y="4202734"/>
            <a:ext cx="6264696" cy="4566690"/>
            <a:chOff x="5636717" y="3626671"/>
            <a:chExt cx="6264696" cy="4566690"/>
          </a:xfrm>
        </p:grpSpPr>
        <p:pic>
          <p:nvPicPr>
            <p:cNvPr id="29" name="Picture 44" descr="https://encrypted-tbn2.gstatic.com/images?q=tbn:ANd9GcSViBAwILuqJmP9AvJDNpdbhp0tivwqwzj7Mzp5i_WVP7KctYIPo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636717" y="5889105"/>
              <a:ext cx="2016224" cy="969856"/>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39" name="Picture 61" descr="http://stmedia.startribune.com/images/1cat0901.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903952" y="5889106"/>
              <a:ext cx="1997461" cy="96985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0" name="Picture 30" descr="https://encrypted-tbn2.gstatic.com/images?q=tbn:ANd9GcSwXtKELTms27tglDQ9453E7FBgDahoCrDnReCaAx4xHlhulV_C"/>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6718" y="4880992"/>
              <a:ext cx="2016223" cy="94774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1" name="Picture 12" descr="D:\MESO Music Events\European Music Day\europeanmusicday.gr\EUROPEANMUSIC.EU\Foto Home_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724948" y="6933216"/>
              <a:ext cx="2112238" cy="12601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2" name="Picture 71" descr="http://www.coxandkings.co.uk/images/destinations/europe/tours/verona-opera-festival-2013/rigoletto-2003-verona-opera-festival-(www.arena.it)_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54211" y="4213254"/>
              <a:ext cx="998730" cy="595731"/>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3" name="Picture 4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718596" y="3626671"/>
              <a:ext cx="2118588" cy="1224136"/>
            </a:xfrm>
            <a:prstGeom prst="rect">
              <a:avLst/>
            </a:prstGeom>
            <a:ln>
              <a:solidFill>
                <a:schemeClr val="bg1"/>
              </a:solidFill>
            </a:ln>
          </p:spPr>
        </p:pic>
        <p:pic>
          <p:nvPicPr>
            <p:cNvPr id="44" name="Picture 4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24948" y="5867400"/>
              <a:ext cx="2112236" cy="991560"/>
            </a:xfrm>
            <a:prstGeom prst="rect">
              <a:avLst/>
            </a:prstGeom>
            <a:ln>
              <a:solidFill>
                <a:schemeClr val="bg1"/>
              </a:solidFill>
            </a:ln>
          </p:spPr>
        </p:pic>
        <p:pic>
          <p:nvPicPr>
            <p:cNvPr id="45" name="Picture 4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903951" y="4890776"/>
              <a:ext cx="1997461" cy="937959"/>
            </a:xfrm>
            <a:prstGeom prst="rect">
              <a:avLst/>
            </a:prstGeom>
            <a:ln>
              <a:solidFill>
                <a:schemeClr val="bg1"/>
              </a:solidFill>
            </a:ln>
          </p:spPr>
        </p:pic>
        <p:pic>
          <p:nvPicPr>
            <p:cNvPr id="46" name="Picture 4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654212" y="6919333"/>
              <a:ext cx="994591" cy="674180"/>
            </a:xfrm>
            <a:prstGeom prst="rect">
              <a:avLst/>
            </a:prstGeom>
            <a:ln>
              <a:solidFill>
                <a:schemeClr val="bg1"/>
              </a:solidFill>
            </a:ln>
          </p:spPr>
        </p:pic>
        <p:pic>
          <p:nvPicPr>
            <p:cNvPr id="47" name="Picture 46"/>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902839" y="6933215"/>
              <a:ext cx="990462" cy="660298"/>
            </a:xfrm>
            <a:prstGeom prst="rect">
              <a:avLst/>
            </a:prstGeom>
            <a:ln>
              <a:solidFill>
                <a:schemeClr val="bg1"/>
              </a:solidFill>
            </a:ln>
          </p:spPr>
        </p:pic>
        <p:pic>
          <p:nvPicPr>
            <p:cNvPr id="48" name="Picture 47"/>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7724948" y="4880992"/>
              <a:ext cx="2112236" cy="947743"/>
            </a:xfrm>
            <a:prstGeom prst="rect">
              <a:avLst/>
            </a:prstGeom>
            <a:solidFill>
              <a:schemeClr val="bg1"/>
            </a:solidFill>
            <a:ln>
              <a:solidFill>
                <a:schemeClr val="bg1"/>
              </a:solidFill>
            </a:ln>
          </p:spPr>
        </p:pic>
        <p:pic>
          <p:nvPicPr>
            <p:cNvPr id="49" name="Picture 48"/>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892885" y="4213253"/>
              <a:ext cx="1000416" cy="612608"/>
            </a:xfrm>
            <a:prstGeom prst="rect">
              <a:avLst/>
            </a:prstGeom>
            <a:ln>
              <a:solidFill>
                <a:schemeClr val="bg1"/>
              </a:solidFill>
            </a:ln>
          </p:spPr>
        </p:pic>
      </p:grpSp>
      <p:pic>
        <p:nvPicPr>
          <p:cNvPr id="27" name="Picture 2" descr="http://divertimentoenterprise.eu/images/divertimento/LogoBIG.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79059" y="0"/>
            <a:ext cx="428625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12423" y="8841432"/>
            <a:ext cx="4705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613432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0173" y="632521"/>
            <a:ext cx="8064896" cy="707886"/>
          </a:xfrm>
          <a:prstGeom prst="rect">
            <a:avLst/>
          </a:prstGeom>
          <a:solidFill>
            <a:srgbClr val="E7C9C5"/>
          </a:solidFill>
        </p:spPr>
        <p:txBody>
          <a:bodyPr wrap="square">
            <a:spAutoFit/>
          </a:bodyPr>
          <a:lstStyle/>
          <a:p>
            <a:r>
              <a:rPr lang="en-GB" sz="4000" b="1" dirty="0" smtClean="0">
                <a:latin typeface="Agency FB" pitchFamily="34" charset="0"/>
              </a:rPr>
              <a:t>KAPITALISIERUNG</a:t>
            </a:r>
            <a:endParaRPr lang="en-GB" sz="4000" dirty="0" smtClean="0"/>
          </a:p>
        </p:txBody>
      </p:sp>
      <p:grpSp>
        <p:nvGrpSpPr>
          <p:cNvPr id="2" name="Group 1"/>
          <p:cNvGrpSpPr/>
          <p:nvPr/>
        </p:nvGrpSpPr>
        <p:grpSpPr>
          <a:xfrm>
            <a:off x="740172" y="1996024"/>
            <a:ext cx="9073008" cy="5936599"/>
            <a:chOff x="740172" y="1951311"/>
            <a:chExt cx="9073008" cy="5936599"/>
          </a:xfrm>
        </p:grpSpPr>
        <p:sp>
          <p:nvSpPr>
            <p:cNvPr id="6" name="Rectangle 5"/>
            <p:cNvSpPr/>
            <p:nvPr/>
          </p:nvSpPr>
          <p:spPr>
            <a:xfrm>
              <a:off x="740173" y="1951311"/>
              <a:ext cx="9073007" cy="1077218"/>
            </a:xfrm>
            <a:prstGeom prst="rect">
              <a:avLst/>
            </a:prstGeom>
            <a:solidFill>
              <a:schemeClr val="bg1"/>
            </a:solidFill>
          </p:spPr>
          <p:txBody>
            <a:bodyPr wrap="square">
              <a:spAutoFit/>
            </a:bodyPr>
            <a:lstStyle/>
            <a:p>
              <a:pPr marL="434975" lvl="1" indent="-342900">
                <a:buFont typeface="+mj-lt"/>
                <a:buAutoNum type="arabicPeriod"/>
              </a:pPr>
              <a:r>
                <a:rPr lang="en-US" sz="2000" dirty="0"/>
                <a:t>ENPI CBC BS JOP 2007-2013 //282/48077 ALECTOR: </a:t>
              </a:r>
              <a:br>
                <a:rPr lang="en-US" sz="2000" dirty="0"/>
              </a:br>
              <a:r>
                <a:rPr lang="en-US" sz="2000" dirty="0"/>
                <a:t>“Collaborative Networks of Multilevel Actors to advance quality standard for heritage tourism at Cross Border Level” 1.184.327,01 </a:t>
              </a:r>
              <a:r>
                <a:rPr lang="en-US" sz="2400" dirty="0" smtClean="0"/>
                <a:t>€</a:t>
              </a:r>
              <a:endParaRPr lang="en-US" sz="2000" dirty="0"/>
            </a:p>
          </p:txBody>
        </p:sp>
        <p:sp>
          <p:nvSpPr>
            <p:cNvPr id="7" name="Rectangle 6"/>
            <p:cNvSpPr/>
            <p:nvPr/>
          </p:nvSpPr>
          <p:spPr>
            <a:xfrm>
              <a:off x="740174" y="3155702"/>
              <a:ext cx="9073006" cy="1077218"/>
            </a:xfrm>
            <a:prstGeom prst="rect">
              <a:avLst/>
            </a:prstGeom>
            <a:solidFill>
              <a:schemeClr val="bg1"/>
            </a:solidFill>
          </p:spPr>
          <p:txBody>
            <a:bodyPr wrap="square">
              <a:spAutoFit/>
            </a:bodyPr>
            <a:lstStyle/>
            <a:p>
              <a:pPr marL="92075" lvl="1"/>
              <a:r>
                <a:rPr lang="en-US" sz="2000" dirty="0" smtClean="0"/>
                <a:t>2.  SEE/B/0016/4.3/X SAGITTARIUS “Launching (g)local level heritage entrepreneurship: strategies and tools to unite forces, safeguard the place, mobilize cultural values, deliver the experience, 2.489.980,00 </a:t>
              </a:r>
              <a:r>
                <a:rPr lang="en-US" sz="2400" dirty="0" smtClean="0"/>
                <a:t>€</a:t>
              </a:r>
              <a:r>
                <a:rPr lang="en-US" sz="2000" dirty="0" smtClean="0"/>
                <a:t> </a:t>
              </a:r>
            </a:p>
          </p:txBody>
        </p:sp>
        <p:sp>
          <p:nvSpPr>
            <p:cNvPr id="8" name="Rectangle 7"/>
            <p:cNvSpPr/>
            <p:nvPr/>
          </p:nvSpPr>
          <p:spPr>
            <a:xfrm>
              <a:off x="740172" y="4379838"/>
              <a:ext cx="9073007" cy="1077218"/>
            </a:xfrm>
            <a:prstGeom prst="rect">
              <a:avLst/>
            </a:prstGeom>
            <a:solidFill>
              <a:schemeClr val="bg1"/>
            </a:solidFill>
          </p:spPr>
          <p:txBody>
            <a:bodyPr wrap="square">
              <a:spAutoFit/>
            </a:bodyPr>
            <a:lstStyle/>
            <a:p>
              <a:pPr marL="92075" lvl="1"/>
              <a:r>
                <a:rPr lang="en-US" sz="2000" dirty="0" smtClean="0"/>
                <a:t>3.  SEEB/0015/4.3/XSUSTCULT</a:t>
              </a:r>
              <a:r>
                <a:rPr lang="en-US" sz="2000" dirty="0"/>
                <a:t/>
              </a:r>
              <a:br>
                <a:rPr lang="en-US" sz="2000" dirty="0"/>
              </a:br>
              <a:r>
                <a:rPr lang="en-US" sz="2000" dirty="0" smtClean="0"/>
                <a:t>      Achieving </a:t>
              </a:r>
              <a:r>
                <a:rPr lang="en-US" sz="2000" dirty="0"/>
                <a:t>sustainability through an integrated approach to management of cultural heritage 1,675,452.68 </a:t>
              </a:r>
              <a:r>
                <a:rPr lang="en-US" sz="2400" dirty="0" smtClean="0"/>
                <a:t>€</a:t>
              </a:r>
              <a:endParaRPr lang="en-US" sz="2000" dirty="0"/>
            </a:p>
          </p:txBody>
        </p:sp>
        <p:sp>
          <p:nvSpPr>
            <p:cNvPr id="19" name="Rectangle 18"/>
            <p:cNvSpPr/>
            <p:nvPr/>
          </p:nvSpPr>
          <p:spPr>
            <a:xfrm>
              <a:off x="740173" y="5603974"/>
              <a:ext cx="9073005" cy="769441"/>
            </a:xfrm>
            <a:prstGeom prst="rect">
              <a:avLst/>
            </a:prstGeom>
            <a:solidFill>
              <a:schemeClr val="bg1"/>
            </a:solidFill>
          </p:spPr>
          <p:txBody>
            <a:bodyPr wrap="square">
              <a:spAutoFit/>
            </a:bodyPr>
            <a:lstStyle/>
            <a:p>
              <a:pPr marL="92075" lvl="1"/>
              <a:r>
                <a:rPr lang="en-US" sz="2000" dirty="0" smtClean="0"/>
                <a:t>4.  FESR </a:t>
              </a:r>
              <a:r>
                <a:rPr lang="en-US" sz="2000" dirty="0"/>
                <a:t>POR 2007/2013 </a:t>
              </a:r>
              <a:r>
                <a:rPr lang="en-US" sz="2000" dirty="0" err="1"/>
                <a:t>Regione</a:t>
              </a:r>
              <a:r>
                <a:rPr lang="en-US" sz="2000" dirty="0"/>
                <a:t> Basilicata “THE WORD OF FREDERICK II show”. </a:t>
              </a:r>
              <a:br>
                <a:rPr lang="en-US" sz="2000" dirty="0"/>
              </a:br>
              <a:r>
                <a:rPr lang="en-US" sz="2000" dirty="0"/>
                <a:t> </a:t>
              </a:r>
              <a:r>
                <a:rPr lang="en-US" sz="2000" dirty="0" smtClean="0"/>
                <a:t>  Design </a:t>
              </a:r>
              <a:r>
                <a:rPr lang="en-US" sz="2000" dirty="0"/>
                <a:t>and implementation on a narrative museum and a multivision 1,350,000 </a:t>
              </a:r>
              <a:r>
                <a:rPr lang="en-US" sz="2400" dirty="0" smtClean="0"/>
                <a:t>€</a:t>
              </a:r>
              <a:endParaRPr lang="en-US" sz="1400" dirty="0"/>
            </a:p>
          </p:txBody>
        </p:sp>
        <p:sp>
          <p:nvSpPr>
            <p:cNvPr id="20" name="Rectangle 19"/>
            <p:cNvSpPr/>
            <p:nvPr/>
          </p:nvSpPr>
          <p:spPr>
            <a:xfrm>
              <a:off x="740173" y="6564471"/>
              <a:ext cx="9038899" cy="1323439"/>
            </a:xfrm>
            <a:prstGeom prst="rect">
              <a:avLst/>
            </a:prstGeom>
            <a:solidFill>
              <a:schemeClr val="bg1"/>
            </a:solidFill>
          </p:spPr>
          <p:txBody>
            <a:bodyPr wrap="square">
              <a:spAutoFit/>
            </a:bodyPr>
            <a:lstStyle/>
            <a:p>
              <a:pPr marL="92075" lvl="1"/>
              <a:r>
                <a:rPr lang="en-US" sz="2000" dirty="0" smtClean="0"/>
                <a:t>5.   Region </a:t>
              </a:r>
              <a:r>
                <a:rPr lang="en-US" sz="2000" dirty="0"/>
                <a:t>Piedmont POR 2007 2013 FESR III 3.1.1 Cultural Heritage </a:t>
              </a:r>
              <a:r>
                <a:rPr lang="en-US" sz="2000" dirty="0" smtClean="0"/>
                <a:t>CHARLES </a:t>
              </a:r>
              <a:r>
                <a:rPr lang="en-US" sz="2000" dirty="0"/>
                <a:t>DARWIN: A MAN WHO CHANGED IS MIND. concept design and implementation of a cultural heritage experience at Natural Science .</a:t>
              </a:r>
              <a:r>
                <a:rPr lang="en-US" sz="2000" dirty="0" smtClean="0"/>
                <a:t>Museum </a:t>
              </a:r>
              <a:r>
                <a:rPr lang="en-US" sz="2000" dirty="0"/>
                <a:t>of Turin, implementation and dissemination trough a e book on iOS platform</a:t>
              </a:r>
            </a:p>
          </p:txBody>
        </p:sp>
      </p:grpSp>
      <p:sp>
        <p:nvSpPr>
          <p:cNvPr id="23" name="Rectangle 22"/>
          <p:cNvSpPr/>
          <p:nvPr/>
        </p:nvSpPr>
        <p:spPr>
          <a:xfrm>
            <a:off x="740173" y="1424608"/>
            <a:ext cx="15985776" cy="523220"/>
          </a:xfrm>
          <a:prstGeom prst="rect">
            <a:avLst/>
          </a:prstGeom>
          <a:solidFill>
            <a:schemeClr val="bg2">
              <a:lumMod val="90000"/>
            </a:schemeClr>
          </a:solidFill>
        </p:spPr>
        <p:txBody>
          <a:bodyPr wrap="square">
            <a:spAutoFit/>
          </a:bodyPr>
          <a:lstStyle/>
          <a:p>
            <a:r>
              <a:rPr lang="en-GB" sz="2800" b="1" dirty="0" smtClean="0"/>
              <a:t>DIVERTIMENTO is a commercializing a cultural heritage experience for the first time </a:t>
            </a:r>
          </a:p>
        </p:txBody>
      </p:sp>
      <p:sp>
        <p:nvSpPr>
          <p:cNvPr id="18" name="Rectangle 17"/>
          <p:cNvSpPr/>
          <p:nvPr/>
        </p:nvSpPr>
        <p:spPr>
          <a:xfrm>
            <a:off x="10308530" y="1951311"/>
            <a:ext cx="6408712" cy="5940088"/>
          </a:xfrm>
          <a:prstGeom prst="rect">
            <a:avLst/>
          </a:prstGeom>
          <a:solidFill>
            <a:srgbClr val="FFFF99"/>
          </a:solidFill>
        </p:spPr>
        <p:txBody>
          <a:bodyPr wrap="square">
            <a:spAutoFit/>
          </a:bodyPr>
          <a:lstStyle/>
          <a:p>
            <a:pPr marL="92075" lvl="1"/>
            <a:endParaRPr lang="en-US" sz="2000" dirty="0" smtClean="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r>
              <a:rPr lang="en-US" sz="8000" dirty="0" smtClean="0"/>
              <a:t>NETWORKS</a:t>
            </a:r>
          </a:p>
          <a:p>
            <a:pPr marL="92075" lvl="1" algn="ctr"/>
            <a:endParaRPr lang="en-US" sz="2000" dirty="0"/>
          </a:p>
          <a:p>
            <a:pPr marL="92075" lvl="1" algn="ctr"/>
            <a:endParaRPr lang="en-US" sz="2000" dirty="0" smtClean="0"/>
          </a:p>
          <a:p>
            <a:pPr marL="92075" lvl="1" algn="ctr"/>
            <a:endParaRPr lang="en-US" sz="2000" dirty="0" smtClean="0"/>
          </a:p>
          <a:p>
            <a:pPr marL="92075" lvl="1"/>
            <a:endParaRPr lang="en-US" sz="2000" dirty="0"/>
          </a:p>
          <a:p>
            <a:pPr marL="92075" lvl="1"/>
            <a:endParaRPr lang="en-US" sz="2000" dirty="0" smtClean="0"/>
          </a:p>
          <a:p>
            <a:pPr marL="92075" lvl="1"/>
            <a:endParaRPr lang="en-US" sz="2000" dirty="0"/>
          </a:p>
          <a:p>
            <a:pPr marL="92075" lvl="1"/>
            <a:endParaRPr lang="en-US" sz="2000" dirty="0"/>
          </a:p>
        </p:txBody>
      </p:sp>
    </p:spTree>
    <p:extLst>
      <p:ext uri="{BB962C8B-B14F-4D97-AF65-F5344CB8AC3E}">
        <p14:creationId xmlns:p14="http://schemas.microsoft.com/office/powerpoint/2010/main" val="838117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21316" y="503040"/>
            <a:ext cx="5559980" cy="707886"/>
          </a:xfrm>
          <a:prstGeom prst="rect">
            <a:avLst/>
          </a:prstGeom>
          <a:solidFill>
            <a:srgbClr val="E7C9C5"/>
          </a:solidFill>
          <a:ln>
            <a:noFill/>
          </a:ln>
        </p:spPr>
        <p:txBody>
          <a:bodyPr wrap="square">
            <a:spAutoFit/>
          </a:bodyPr>
          <a:lstStyle/>
          <a:p>
            <a:pPr algn="just"/>
            <a:r>
              <a:rPr lang="en-GB" sz="4000" b="1" dirty="0" smtClean="0">
                <a:latin typeface="Agency FB" pitchFamily="34" charset="0"/>
              </a:rPr>
              <a:t>BRAUCHT MAN EINS?</a:t>
            </a:r>
            <a:endParaRPr lang="en-US" sz="2000" dirty="0" smtClean="0"/>
          </a:p>
        </p:txBody>
      </p:sp>
      <p:pic>
        <p:nvPicPr>
          <p:cNvPr id="17" name="MVI_0466_mpeg4.avi">
            <a:hlinkClick r:id="" action="ppaction://media"/>
          </p:cNvPr>
          <p:cNvPicPr>
            <a:picLocks noChangeAspect="1"/>
          </p:cNvPicPr>
          <p:nvPr>
            <a:videoFile r:link="rId1"/>
            <p:extLst>
              <p:ext uri="{DAA4B4D4-6D71-4841-9C94-3DE7FCFB9230}">
                <p14:media xmlns:p14="http://schemas.microsoft.com/office/powerpoint/2010/main" r:embed="rId2">
                  <p14:trim st="23163.1504"/>
                </p14:media>
              </p:ext>
            </p:extLst>
          </p:nvPr>
        </p:nvPicPr>
        <p:blipFill>
          <a:blip r:embed="rId10"/>
          <a:stretch>
            <a:fillRect/>
          </a:stretch>
        </p:blipFill>
        <p:spPr>
          <a:xfrm>
            <a:off x="9608920" y="1393032"/>
            <a:ext cx="4407848" cy="3305886"/>
          </a:xfrm>
          <a:prstGeom prst="rect">
            <a:avLst/>
          </a:prstGeom>
        </p:spPr>
      </p:pic>
      <p:pic>
        <p:nvPicPr>
          <p:cNvPr id="18" name="IMG_1295_mpeg4.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4475487" y="1496616"/>
            <a:ext cx="4407847" cy="3305886"/>
          </a:xfrm>
          <a:prstGeom prst="rect">
            <a:avLst/>
          </a:prstGeom>
        </p:spPr>
      </p:pic>
      <p:pic>
        <p:nvPicPr>
          <p:cNvPr id="21" name="IMG_1367_mpeg4.avi">
            <a:hlinkClick r:id="" action="ppaction://media"/>
          </p:cNvPr>
          <p:cNvPicPr>
            <a:picLocks noChangeAspect="1"/>
          </p:cNvPicPr>
          <p:nvPr>
            <a:videoFile r:link="rId1"/>
            <p:extLst>
              <p:ext uri="{DAA4B4D4-6D71-4841-9C94-3DE7FCFB9230}">
                <p14:media xmlns:p14="http://schemas.microsoft.com/office/powerpoint/2010/main" r:embed="rId5">
                  <p14:trim st="105692.416" end="41357.9008"/>
                </p14:media>
              </p:ext>
            </p:extLst>
          </p:nvPr>
        </p:nvPicPr>
        <p:blipFill>
          <a:blip r:embed="rId12"/>
          <a:stretch>
            <a:fillRect/>
          </a:stretch>
        </p:blipFill>
        <p:spPr>
          <a:xfrm>
            <a:off x="4596191" y="5213699"/>
            <a:ext cx="4320480" cy="3240360"/>
          </a:xfrm>
          <a:prstGeom prst="rect">
            <a:avLst/>
          </a:prstGeom>
        </p:spPr>
      </p:pic>
      <p:pic>
        <p:nvPicPr>
          <p:cNvPr id="6" name="MVI_6576_mpeg4.avi">
            <a:hlinkClick r:id="" action="ppaction://media"/>
          </p:cNvPr>
          <p:cNvPicPr>
            <a:picLocks noChangeAspect="1"/>
          </p:cNvPicPr>
          <p:nvPr>
            <a:videoFile r:link="rId7"/>
            <p:extLst>
              <p:ext uri="{DAA4B4D4-6D71-4841-9C94-3DE7FCFB9230}">
                <p14:media xmlns:p14="http://schemas.microsoft.com/office/powerpoint/2010/main" r:embed="rId6"/>
              </p:ext>
            </p:extLst>
          </p:nvPr>
        </p:nvPicPr>
        <p:blipFill>
          <a:blip r:embed="rId13"/>
          <a:stretch>
            <a:fillRect/>
          </a:stretch>
        </p:blipFill>
        <p:spPr>
          <a:xfrm>
            <a:off x="9623679" y="5025008"/>
            <a:ext cx="4416491" cy="3312368"/>
          </a:xfrm>
          <a:prstGeom prst="rect">
            <a:avLst/>
          </a:prstGeom>
        </p:spPr>
      </p:pic>
    </p:spTree>
    <p:extLst>
      <p:ext uri="{BB962C8B-B14F-4D97-AF65-F5344CB8AC3E}">
        <p14:creationId xmlns:p14="http://schemas.microsoft.com/office/powerpoint/2010/main" val="304996812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
                                        </p:tgtEl>
                                      </p:cBhvr>
                                    </p:cmd>
                                  </p:childTnLst>
                                </p:cTn>
                              </p:par>
                            </p:childTnLst>
                          </p:cTn>
                        </p:par>
                      </p:childTnLst>
                    </p:cTn>
                  </p:par>
                </p:childTnLst>
              </p:cTn>
              <p:nextCondLst>
                <p:cond evt="onClick" delay="0">
                  <p:tgtEl>
                    <p:spTgt spid="17"/>
                  </p:tgtEl>
                </p:cond>
              </p:nextCondLst>
            </p:seq>
            <p:video>
              <p:cMediaNode vol="80000">
                <p:cTn id="7" fill="hold" display="0">
                  <p:stCondLst>
                    <p:cond delay="indefinite"/>
                  </p:stCondLst>
                </p:cTn>
                <p:tgtEl>
                  <p:spTgt spid="17"/>
                </p:tgtEl>
              </p:cMediaNode>
            </p:video>
            <p:seq concurrent="1" nextAc="seek">
              <p:cTn id="8" restart="whenNotActive" fill="hold" evtFilter="cancelBubble" nodeType="interactiveSeq">
                <p:stCondLst>
                  <p:cond evt="onClick" delay="0">
                    <p:tgtEl>
                      <p:spTgt spid="1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8"/>
                                        </p:tgtEl>
                                      </p:cBhvr>
                                    </p:cmd>
                                  </p:childTnLst>
                                </p:cTn>
                              </p:par>
                            </p:childTnLst>
                          </p:cTn>
                        </p:par>
                      </p:childTnLst>
                    </p:cTn>
                  </p:par>
                </p:childTnLst>
              </p:cTn>
              <p:nextCondLst>
                <p:cond evt="onClick" delay="0">
                  <p:tgtEl>
                    <p:spTgt spid="18"/>
                  </p:tgtEl>
                </p:cond>
              </p:nextCondLst>
            </p:seq>
            <p:video>
              <p:cMediaNode vol="100000">
                <p:cTn id="13" fill="hold" display="0">
                  <p:stCondLst>
                    <p:cond delay="indefinite"/>
                  </p:stCondLst>
                </p:cTn>
                <p:tgtEl>
                  <p:spTgt spid="18"/>
                </p:tgtEl>
              </p:cMediaNode>
            </p:video>
            <p:seq concurrent="1" nextAc="seek">
              <p:cTn id="14" restart="whenNotActive" fill="hold" evtFilter="cancelBubble" nodeType="interactiveSeq">
                <p:stCondLst>
                  <p:cond evt="onClick" delay="0">
                    <p:tgtEl>
                      <p:spTgt spid="21"/>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21"/>
                                        </p:tgtEl>
                                      </p:cBhvr>
                                    </p:cmd>
                                  </p:childTnLst>
                                </p:cTn>
                              </p:par>
                            </p:childTnLst>
                          </p:cTn>
                        </p:par>
                      </p:childTnLst>
                    </p:cTn>
                  </p:par>
                </p:childTnLst>
              </p:cTn>
              <p:nextCondLst>
                <p:cond evt="onClick" delay="0">
                  <p:tgtEl>
                    <p:spTgt spid="21"/>
                  </p:tgtEl>
                </p:cond>
              </p:nextCondLst>
            </p:seq>
            <p:video>
              <p:cMediaNode vol="80000">
                <p:cTn id="19" fill="hold" display="0">
                  <p:stCondLst>
                    <p:cond delay="indefinite"/>
                  </p:stCondLst>
                </p:cTn>
                <p:tgtEl>
                  <p:spTgt spid="21"/>
                </p:tgtEl>
              </p:cMediaNode>
            </p:video>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video>
              <p:cMediaNode vol="80000">
                <p:cTn id="25"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id:6419B932-65E8-4A24-8BA5-1AC60690ECA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0" y="1"/>
            <a:ext cx="17610138" cy="9905999"/>
          </a:xfrm>
          <a:prstGeom prst="rect">
            <a:avLst/>
          </a:prstGeom>
          <a:noFill/>
          <a:ln>
            <a:noFill/>
          </a:ln>
        </p:spPr>
      </p:pic>
      <p:sp>
        <p:nvSpPr>
          <p:cNvPr id="4" name="Rectangle 3"/>
          <p:cNvSpPr/>
          <p:nvPr/>
        </p:nvSpPr>
        <p:spPr>
          <a:xfrm>
            <a:off x="596157" y="632520"/>
            <a:ext cx="8208912" cy="830997"/>
          </a:xfrm>
          <a:prstGeom prst="rect">
            <a:avLst/>
          </a:prstGeom>
          <a:solidFill>
            <a:srgbClr val="E7C9C5"/>
          </a:solidFill>
        </p:spPr>
        <p:txBody>
          <a:bodyPr wrap="square">
            <a:spAutoFit/>
          </a:bodyPr>
          <a:lstStyle/>
          <a:p>
            <a:r>
              <a:rPr lang="en-GB" sz="4800" b="1" cap="all" dirty="0" smtClean="0">
                <a:solidFill>
                  <a:schemeClr val="tx1">
                    <a:lumMod val="90000"/>
                    <a:lumOff val="10000"/>
                  </a:schemeClr>
                </a:solidFill>
                <a:latin typeface="Agency FB" pitchFamily="34" charset="0"/>
              </a:rPr>
              <a:t>Mission </a:t>
            </a:r>
            <a:endParaRPr lang="en-GB" sz="4800" cap="all" dirty="0">
              <a:solidFill>
                <a:schemeClr val="tx1">
                  <a:lumMod val="90000"/>
                  <a:lumOff val="10000"/>
                </a:schemeClr>
              </a:solidFill>
            </a:endParaRPr>
          </a:p>
        </p:txBody>
      </p:sp>
      <p:sp>
        <p:nvSpPr>
          <p:cNvPr id="5" name="Rectangle 4"/>
          <p:cNvSpPr/>
          <p:nvPr/>
        </p:nvSpPr>
        <p:spPr>
          <a:xfrm>
            <a:off x="4709518" y="7329264"/>
            <a:ext cx="8677447" cy="830997"/>
          </a:xfrm>
          <a:prstGeom prst="rect">
            <a:avLst/>
          </a:prstGeom>
          <a:noFill/>
        </p:spPr>
        <p:txBody>
          <a:bodyPr wrap="square">
            <a:spAutoFit/>
          </a:bodyPr>
          <a:lstStyle/>
          <a:p>
            <a:pPr algn="ctr"/>
            <a:r>
              <a:rPr lang="en-GB" sz="4800" b="1" dirty="0" err="1" smtClean="0">
                <a:solidFill>
                  <a:schemeClr val="bg1"/>
                </a:solidFill>
              </a:rPr>
              <a:t>Erlebnisqualit</a:t>
            </a:r>
            <a:r>
              <a:rPr lang="de-DE" sz="4800" b="1" dirty="0" smtClean="0">
                <a:solidFill>
                  <a:schemeClr val="bg1"/>
                </a:solidFill>
              </a:rPr>
              <a:t>ät am Kulturort</a:t>
            </a:r>
            <a:endParaRPr lang="en-GB" sz="4800" b="1" dirty="0" smtClean="0">
              <a:solidFill>
                <a:schemeClr val="bg1"/>
              </a:solidFill>
            </a:endParaRPr>
          </a:p>
        </p:txBody>
      </p:sp>
    </p:spTree>
    <p:extLst>
      <p:ext uri="{BB962C8B-B14F-4D97-AF65-F5344CB8AC3E}">
        <p14:creationId xmlns:p14="http://schemas.microsoft.com/office/powerpoint/2010/main" val="24142007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3956430" y="9433498"/>
            <a:ext cx="398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87651" y="9421348"/>
            <a:ext cx="4341754" cy="12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96157" y="632520"/>
            <a:ext cx="8208912"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VISION</a:t>
            </a:r>
            <a:endParaRPr lang="en-US" sz="4000" dirty="0">
              <a:solidFill>
                <a:schemeClr val="tx1">
                  <a:lumMod val="90000"/>
                  <a:lumOff val="10000"/>
                </a:schemeClr>
              </a:solidFill>
            </a:endParaRPr>
          </a:p>
        </p:txBody>
      </p:sp>
      <p:sp>
        <p:nvSpPr>
          <p:cNvPr id="24" name="Rectangle 23"/>
          <p:cNvSpPr/>
          <p:nvPr/>
        </p:nvSpPr>
        <p:spPr>
          <a:xfrm>
            <a:off x="596157" y="1568624"/>
            <a:ext cx="16514348" cy="584775"/>
          </a:xfrm>
          <a:prstGeom prst="rect">
            <a:avLst/>
          </a:prstGeom>
          <a:solidFill>
            <a:schemeClr val="bg1"/>
          </a:solidFill>
        </p:spPr>
        <p:txBody>
          <a:bodyPr wrap="square">
            <a:spAutoFit/>
          </a:bodyPr>
          <a:lstStyle/>
          <a:p>
            <a:pPr algn="ctr"/>
            <a:r>
              <a:rPr lang="en-US" sz="3200" dirty="0" err="1" smtClean="0">
                <a:solidFill>
                  <a:schemeClr val="tx1">
                    <a:lumMod val="90000"/>
                    <a:lumOff val="10000"/>
                  </a:schemeClr>
                </a:solidFill>
              </a:rPr>
              <a:t>Wie</a:t>
            </a:r>
            <a:r>
              <a:rPr lang="en-US" sz="3200" dirty="0" smtClean="0">
                <a:solidFill>
                  <a:schemeClr val="tx1">
                    <a:lumMod val="90000"/>
                    <a:lumOff val="10000"/>
                  </a:schemeClr>
                </a:solidFill>
              </a:rPr>
              <a:t> man </a:t>
            </a:r>
            <a:r>
              <a:rPr lang="en-US" sz="3200" dirty="0" err="1" smtClean="0">
                <a:solidFill>
                  <a:schemeClr val="tx1">
                    <a:lumMod val="90000"/>
                    <a:lumOff val="10000"/>
                  </a:schemeClr>
                </a:solidFill>
              </a:rPr>
              <a:t>miteinander</a:t>
            </a:r>
            <a:r>
              <a:rPr lang="en-US" sz="3200" dirty="0" smtClean="0">
                <a:solidFill>
                  <a:schemeClr val="tx1">
                    <a:lumMod val="90000"/>
                    <a:lumOff val="10000"/>
                  </a:schemeClr>
                </a:solidFill>
              </a:rPr>
              <a:t> </a:t>
            </a:r>
            <a:r>
              <a:rPr lang="en-US" sz="3200" dirty="0" err="1" smtClean="0">
                <a:solidFill>
                  <a:schemeClr val="tx1">
                    <a:lumMod val="90000"/>
                    <a:lumOff val="10000"/>
                  </a:schemeClr>
                </a:solidFill>
              </a:rPr>
              <a:t>kooperiert</a:t>
            </a:r>
            <a:endParaRPr lang="en-US" sz="3200" dirty="0">
              <a:solidFill>
                <a:schemeClr val="tx1">
                  <a:lumMod val="90000"/>
                  <a:lumOff val="10000"/>
                </a:schemeClr>
              </a:solidFill>
            </a:endParaRPr>
          </a:p>
        </p:txBody>
      </p:sp>
      <p:sp>
        <p:nvSpPr>
          <p:cNvPr id="25" name="Rectangle 24"/>
          <p:cNvSpPr/>
          <p:nvPr/>
        </p:nvSpPr>
        <p:spPr>
          <a:xfrm>
            <a:off x="596157" y="2135977"/>
            <a:ext cx="16514348" cy="584775"/>
          </a:xfrm>
          <a:prstGeom prst="rect">
            <a:avLst/>
          </a:prstGeom>
          <a:solidFill>
            <a:schemeClr val="bg1"/>
          </a:solidFill>
        </p:spPr>
        <p:txBody>
          <a:bodyPr wrap="square">
            <a:spAutoFit/>
          </a:bodyPr>
          <a:lstStyle/>
          <a:p>
            <a:pPr algn="ctr"/>
            <a:r>
              <a:rPr lang="en-US" sz="3200" dirty="0" smtClean="0">
                <a:solidFill>
                  <a:schemeClr val="tx1">
                    <a:lumMod val="90000"/>
                    <a:lumOff val="10000"/>
                  </a:schemeClr>
                </a:solidFill>
              </a:rPr>
              <a:t>Um der </a:t>
            </a:r>
            <a:r>
              <a:rPr lang="en-US" sz="3200" dirty="0" err="1" smtClean="0">
                <a:solidFill>
                  <a:schemeClr val="tx1">
                    <a:lumMod val="90000"/>
                    <a:lumOff val="10000"/>
                  </a:schemeClr>
                </a:solidFill>
              </a:rPr>
              <a:t>Kulturvielfalt</a:t>
            </a:r>
            <a:r>
              <a:rPr lang="en-US" sz="3200" dirty="0">
                <a:solidFill>
                  <a:schemeClr val="tx1">
                    <a:lumMod val="90000"/>
                    <a:lumOff val="10000"/>
                  </a:schemeClr>
                </a:solidFill>
              </a:rPr>
              <a:t> </a:t>
            </a:r>
            <a:r>
              <a:rPr lang="en-US" sz="3200" dirty="0" err="1">
                <a:solidFill>
                  <a:schemeClr val="tx1">
                    <a:lumMod val="90000"/>
                    <a:lumOff val="10000"/>
                  </a:schemeClr>
                </a:solidFill>
              </a:rPr>
              <a:t>eine</a:t>
            </a:r>
            <a:r>
              <a:rPr lang="en-US" sz="3200" dirty="0">
                <a:solidFill>
                  <a:schemeClr val="tx1">
                    <a:lumMod val="90000"/>
                    <a:lumOff val="10000"/>
                  </a:schemeClr>
                </a:solidFill>
              </a:rPr>
              <a:t> </a:t>
            </a:r>
            <a:r>
              <a:rPr lang="en-US" sz="3200" dirty="0" err="1">
                <a:solidFill>
                  <a:schemeClr val="tx1">
                    <a:lumMod val="90000"/>
                    <a:lumOff val="10000"/>
                  </a:schemeClr>
                </a:solidFill>
              </a:rPr>
              <a:t>Stimme</a:t>
            </a:r>
            <a:r>
              <a:rPr lang="en-US" sz="3200" dirty="0">
                <a:solidFill>
                  <a:schemeClr val="tx1">
                    <a:lumMod val="90000"/>
                    <a:lumOff val="10000"/>
                  </a:schemeClr>
                </a:solidFill>
              </a:rPr>
              <a:t> </a:t>
            </a:r>
            <a:r>
              <a:rPr lang="en-US" sz="3200" dirty="0" err="1">
                <a:solidFill>
                  <a:schemeClr val="tx1">
                    <a:lumMod val="90000"/>
                    <a:lumOff val="10000"/>
                  </a:schemeClr>
                </a:solidFill>
              </a:rPr>
              <a:t>Europas</a:t>
            </a:r>
            <a:r>
              <a:rPr lang="en-US" sz="3200" dirty="0">
                <a:solidFill>
                  <a:schemeClr val="tx1">
                    <a:lumMod val="90000"/>
                    <a:lumOff val="10000"/>
                  </a:schemeClr>
                </a:solidFill>
              </a:rPr>
              <a:t> </a:t>
            </a:r>
            <a:r>
              <a:rPr lang="en-US" sz="3200" dirty="0" err="1">
                <a:solidFill>
                  <a:schemeClr val="tx1">
                    <a:lumMod val="90000"/>
                    <a:lumOff val="10000"/>
                  </a:schemeClr>
                </a:solidFill>
              </a:rPr>
              <a:t>z</a:t>
            </a:r>
            <a:r>
              <a:rPr lang="en-US" sz="3200" dirty="0" err="1" smtClean="0">
                <a:solidFill>
                  <a:schemeClr val="tx1">
                    <a:lumMod val="90000"/>
                    <a:lumOff val="10000"/>
                  </a:schemeClr>
                </a:solidFill>
              </a:rPr>
              <a:t>u</a:t>
            </a:r>
            <a:r>
              <a:rPr lang="en-US" sz="3200" dirty="0" smtClean="0">
                <a:solidFill>
                  <a:schemeClr val="tx1">
                    <a:lumMod val="90000"/>
                    <a:lumOff val="10000"/>
                  </a:schemeClr>
                </a:solidFill>
              </a:rPr>
              <a:t> </a:t>
            </a:r>
            <a:r>
              <a:rPr lang="en-US" sz="3200" dirty="0" err="1" smtClean="0">
                <a:solidFill>
                  <a:schemeClr val="tx1">
                    <a:lumMod val="90000"/>
                    <a:lumOff val="10000"/>
                  </a:schemeClr>
                </a:solidFill>
              </a:rPr>
              <a:t>geben</a:t>
            </a:r>
            <a:endParaRPr lang="en-US" sz="3200" dirty="0">
              <a:solidFill>
                <a:schemeClr val="tx1">
                  <a:lumMod val="90000"/>
                  <a:lumOff val="10000"/>
                </a:schemeClr>
              </a:solidFill>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51766" y="4953000"/>
            <a:ext cx="4511636" cy="2154091"/>
          </a:xfrm>
          <a:prstGeom prst="rect">
            <a:avLst/>
          </a:prstGeom>
          <a:ln>
            <a:solidFill>
              <a:schemeClr val="bg1"/>
            </a:solidFill>
          </a:ln>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546736" y="7185248"/>
            <a:ext cx="4516665" cy="2133858"/>
          </a:xfrm>
          <a:prstGeom prst="rect">
            <a:avLst/>
          </a:prstGeom>
          <a:ln>
            <a:solidFill>
              <a:schemeClr val="bg1"/>
            </a:solidFill>
          </a:ln>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46736" y="2972030"/>
            <a:ext cx="4516665" cy="1921985"/>
          </a:xfrm>
          <a:prstGeom prst="rect">
            <a:avLst/>
          </a:prstGeom>
          <a:ln>
            <a:solidFill>
              <a:schemeClr val="bg1"/>
            </a:solidFill>
          </a:ln>
        </p:spPr>
      </p:pic>
      <p:pic>
        <p:nvPicPr>
          <p:cNvPr id="6" name="Picture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96157" y="3653877"/>
            <a:ext cx="5760640" cy="4251451"/>
          </a:xfrm>
          <a:prstGeom prst="rect">
            <a:avLst/>
          </a:prstGeom>
          <a:ln>
            <a:solidFill>
              <a:schemeClr val="bg1"/>
            </a:solidFill>
          </a:ln>
        </p:spPr>
      </p:pic>
      <p:grpSp>
        <p:nvGrpSpPr>
          <p:cNvPr id="13" name="Group 12"/>
          <p:cNvGrpSpPr/>
          <p:nvPr/>
        </p:nvGrpSpPr>
        <p:grpSpPr>
          <a:xfrm>
            <a:off x="11253340" y="3318043"/>
            <a:ext cx="5832649" cy="5163349"/>
            <a:chOff x="11253340" y="3318043"/>
            <a:chExt cx="5832649" cy="5163349"/>
          </a:xfrm>
        </p:grpSpPr>
        <p:pic>
          <p:nvPicPr>
            <p:cNvPr id="10" name="Picture 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1253341" y="5478283"/>
              <a:ext cx="5832648" cy="3003109"/>
            </a:xfrm>
            <a:prstGeom prst="rect">
              <a:avLst/>
            </a:prstGeom>
          </p:spPr>
        </p:pic>
        <p:pic>
          <p:nvPicPr>
            <p:cNvPr id="12" name="Picture 1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1253340" y="3318043"/>
              <a:ext cx="5832649" cy="2160240"/>
            </a:xfrm>
            <a:prstGeom prst="rect">
              <a:avLst/>
            </a:prstGeom>
            <a:ln>
              <a:solidFill>
                <a:schemeClr val="bg1"/>
              </a:solidFill>
            </a:ln>
          </p:spPr>
        </p:pic>
        <p:sp>
          <p:nvSpPr>
            <p:cNvPr id="26" name="Rectangle 25"/>
            <p:cNvSpPr/>
            <p:nvPr/>
          </p:nvSpPr>
          <p:spPr>
            <a:xfrm>
              <a:off x="12765509" y="5779602"/>
              <a:ext cx="3528392" cy="261610"/>
            </a:xfrm>
            <a:prstGeom prst="rect">
              <a:avLst/>
            </a:prstGeom>
            <a:solidFill>
              <a:schemeClr val="bg1"/>
            </a:solidFill>
          </p:spPr>
          <p:txBody>
            <a:bodyPr wrap="square">
              <a:spAutoFit/>
            </a:bodyPr>
            <a:lstStyle/>
            <a:p>
              <a:r>
                <a:rPr lang="en-US" sz="1050" b="1" dirty="0" smtClean="0">
                  <a:solidFill>
                    <a:schemeClr val="tx1">
                      <a:lumMod val="90000"/>
                      <a:lumOff val="10000"/>
                    </a:schemeClr>
                  </a:solidFill>
                  <a:latin typeface="Agency FB" pitchFamily="34" charset="0"/>
                </a:rPr>
                <a:t>                 </a:t>
              </a:r>
              <a:endParaRPr lang="en-US" sz="1000" dirty="0">
                <a:solidFill>
                  <a:schemeClr val="tx1">
                    <a:lumMod val="90000"/>
                    <a:lumOff val="10000"/>
                  </a:schemeClr>
                </a:solidFill>
              </a:endParaRPr>
            </a:p>
          </p:txBody>
        </p:sp>
      </p:grpSp>
    </p:spTree>
    <p:extLst>
      <p:ext uri="{BB962C8B-B14F-4D97-AF65-F5344CB8AC3E}">
        <p14:creationId xmlns:p14="http://schemas.microsoft.com/office/powerpoint/2010/main" val="2581362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96157" y="632520"/>
            <a:ext cx="8208912" cy="707886"/>
          </a:xfrm>
          <a:prstGeom prst="rect">
            <a:avLst/>
          </a:prstGeom>
          <a:solidFill>
            <a:srgbClr val="E7C9C5"/>
          </a:solidFill>
        </p:spPr>
        <p:txBody>
          <a:bodyPr wrap="square" anchor="t">
            <a:spAutoFit/>
          </a:bodyPr>
          <a:lstStyle/>
          <a:p>
            <a:r>
              <a:rPr lang="en-GB" sz="4000" b="1" dirty="0" smtClean="0">
                <a:solidFill>
                  <a:schemeClr val="tx1">
                    <a:lumMod val="90000"/>
                    <a:lumOff val="10000"/>
                  </a:schemeClr>
                </a:solidFill>
                <a:latin typeface="Agency FB" pitchFamily="34" charset="0"/>
              </a:rPr>
              <a:t>PHILOSOPHIE (Connecting Mentalities) </a:t>
            </a:r>
          </a:p>
        </p:txBody>
      </p:sp>
      <p:grpSp>
        <p:nvGrpSpPr>
          <p:cNvPr id="3" name="Group 2"/>
          <p:cNvGrpSpPr/>
          <p:nvPr/>
        </p:nvGrpSpPr>
        <p:grpSpPr>
          <a:xfrm>
            <a:off x="8195568" y="1568624"/>
            <a:ext cx="9178453" cy="6453199"/>
            <a:chOff x="561140" y="1498376"/>
            <a:chExt cx="9612081" cy="5475442"/>
          </a:xfrm>
        </p:grpSpPr>
        <p:sp>
          <p:nvSpPr>
            <p:cNvPr id="6" name="Rectangle 5"/>
            <p:cNvSpPr/>
            <p:nvPr/>
          </p:nvSpPr>
          <p:spPr>
            <a:xfrm>
              <a:off x="561140" y="1498376"/>
              <a:ext cx="9577064" cy="1854121"/>
            </a:xfrm>
            <a:prstGeom prst="rect">
              <a:avLst/>
            </a:prstGeom>
            <a:solidFill>
              <a:schemeClr val="bg1"/>
            </a:solidFill>
          </p:spPr>
          <p:txBody>
            <a:bodyPr wrap="square" anchor="t">
              <a:spAutoFit/>
            </a:bodyPr>
            <a:lstStyle/>
            <a:p>
              <a:r>
                <a:rPr lang="en-GB" sz="2800" dirty="0" smtClean="0">
                  <a:solidFill>
                    <a:schemeClr val="tx1">
                      <a:lumMod val="90000"/>
                      <a:lumOff val="10000"/>
                    </a:schemeClr>
                  </a:solidFill>
                  <a:effectLst>
                    <a:outerShdw blurRad="38100" dist="38100" dir="2700000" algn="tl">
                      <a:srgbClr val="000000">
                        <a:alpha val="43137"/>
                      </a:srgbClr>
                    </a:outerShdw>
                  </a:effectLst>
                </a:rPr>
                <a:t>DIVERTIMENTO </a:t>
              </a:r>
              <a:r>
                <a:rPr lang="en-GB" sz="2800" dirty="0" err="1" smtClean="0">
                  <a:solidFill>
                    <a:schemeClr val="tx1">
                      <a:lumMod val="90000"/>
                      <a:lumOff val="10000"/>
                    </a:schemeClr>
                  </a:solidFill>
                  <a:effectLst>
                    <a:outerShdw blurRad="38100" dist="38100" dir="2700000" algn="tl">
                      <a:srgbClr val="000000">
                        <a:alpha val="43137"/>
                      </a:srgbClr>
                    </a:outerShdw>
                  </a:effectLst>
                </a:rPr>
                <a:t>verkn</a:t>
              </a:r>
              <a:r>
                <a:rPr lang="de-DE" sz="2800" dirty="0" smtClean="0">
                  <a:solidFill>
                    <a:schemeClr val="tx1">
                      <a:lumMod val="90000"/>
                      <a:lumOff val="10000"/>
                    </a:schemeClr>
                  </a:solidFill>
                  <a:effectLst>
                    <a:outerShdw blurRad="38100" dist="38100" dir="2700000" algn="tl">
                      <a:srgbClr val="000000">
                        <a:alpha val="43137"/>
                      </a:srgbClr>
                    </a:outerShdw>
                  </a:effectLst>
                </a:rPr>
                <a:t>üpft lokal basierte Kulturorganisationen und Microbetriebe im Tourismus durch ein </a:t>
              </a:r>
              <a:r>
                <a:rPr lang="en-US" sz="2800" dirty="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Expertenteam</a:t>
              </a:r>
              <a:r>
                <a:rPr lang="en-GB" sz="2800" dirty="0" smtClean="0">
                  <a:solidFill>
                    <a:schemeClr val="tx1">
                      <a:lumMod val="90000"/>
                      <a:lumOff val="10000"/>
                    </a:schemeClr>
                  </a:solidFill>
                  <a:effectLst>
                    <a:outerShdw blurRad="38100" dist="38100" dir="2700000" algn="tl">
                      <a:srgbClr val="000000">
                        <a:alpha val="43137"/>
                      </a:srgbClr>
                    </a:outerShdw>
                  </a:effectLst>
                </a:rPr>
                <a:t> und </a:t>
              </a:r>
              <a:r>
                <a:rPr lang="en-GB" sz="2800" dirty="0" err="1" smtClean="0">
                  <a:solidFill>
                    <a:schemeClr val="tx1">
                      <a:lumMod val="90000"/>
                      <a:lumOff val="10000"/>
                    </a:schemeClr>
                  </a:solidFill>
                  <a:effectLst>
                    <a:outerShdw blurRad="38100" dist="38100" dir="2700000" algn="tl">
                      <a:srgbClr val="000000">
                        <a:alpha val="43137"/>
                      </a:srgbClr>
                    </a:outerShdw>
                  </a:effectLst>
                </a:rPr>
                <a:t>kanalisiert</a:t>
              </a:r>
              <a:r>
                <a:rPr lang="en-GB" sz="2800" dirty="0" smtClean="0">
                  <a:solidFill>
                    <a:schemeClr val="tx1">
                      <a:lumMod val="90000"/>
                      <a:lumOff val="10000"/>
                    </a:schemeClr>
                  </a:solidFill>
                  <a:effectLst>
                    <a:outerShdw blurRad="38100" dist="38100" dir="2700000" algn="tl">
                      <a:srgbClr val="000000">
                        <a:alpha val="43137"/>
                      </a:srgbClr>
                    </a:outerShdw>
                  </a:effectLst>
                </a:rPr>
                <a:t> die  </a:t>
              </a:r>
              <a:r>
                <a:rPr lang="en-GB" sz="2800" dirty="0" err="1" smtClean="0">
                  <a:solidFill>
                    <a:schemeClr val="tx1">
                      <a:lumMod val="90000"/>
                      <a:lumOff val="10000"/>
                    </a:schemeClr>
                  </a:solidFill>
                  <a:effectLst>
                    <a:outerShdw blurRad="38100" dist="38100" dir="2700000" algn="tl">
                      <a:srgbClr val="000000">
                        <a:alpha val="43137"/>
                      </a:srgbClr>
                    </a:outerShdw>
                  </a:effectLst>
                </a:rPr>
                <a:t>Inhalte</a:t>
              </a:r>
              <a:r>
                <a:rPr lang="en-GB" sz="2800" dirty="0" smtClean="0">
                  <a:solidFill>
                    <a:schemeClr val="tx1">
                      <a:lumMod val="90000"/>
                      <a:lumOff val="10000"/>
                    </a:schemeClr>
                  </a:solidFill>
                  <a:effectLst>
                    <a:outerShdw blurRad="38100" dist="38100" dir="2700000" algn="tl">
                      <a:srgbClr val="000000">
                        <a:alpha val="43137"/>
                      </a:srgbClr>
                    </a:outerShdw>
                  </a:effectLst>
                </a:rPr>
                <a:t> in die </a:t>
              </a:r>
              <a:r>
                <a:rPr lang="en-GB" sz="2800" dirty="0" err="1" smtClean="0">
                  <a:solidFill>
                    <a:schemeClr val="tx1">
                      <a:lumMod val="90000"/>
                      <a:lumOff val="10000"/>
                    </a:schemeClr>
                  </a:solidFill>
                  <a:effectLst>
                    <a:outerShdw blurRad="38100" dist="38100" dir="2700000" algn="tl">
                      <a:srgbClr val="000000">
                        <a:alpha val="43137"/>
                      </a:srgbClr>
                    </a:outerShdw>
                  </a:effectLst>
                </a:rPr>
                <a:t>gemeinsame</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Informationsplatform</a:t>
              </a:r>
              <a:endParaRPr lang="en-GB" sz="2800" dirty="0" smtClean="0">
                <a:solidFill>
                  <a:schemeClr val="tx1">
                    <a:lumMod val="90000"/>
                    <a:lumOff val="10000"/>
                  </a:schemeClr>
                </a:solidFill>
                <a:effectLst>
                  <a:outerShdw blurRad="38100" dist="38100" dir="2700000" algn="tl">
                    <a:srgbClr val="000000">
                      <a:alpha val="43137"/>
                    </a:srgbClr>
                  </a:outerShdw>
                </a:effectLst>
              </a:endParaRPr>
            </a:p>
            <a:p>
              <a:endParaRPr lang="en-GB" sz="2400" b="1" dirty="0" smtClean="0">
                <a:solidFill>
                  <a:schemeClr val="tx1">
                    <a:lumMod val="90000"/>
                    <a:lumOff val="10000"/>
                  </a:schemeClr>
                </a:solidFill>
              </a:endParaRPr>
            </a:p>
          </p:txBody>
        </p:sp>
        <p:sp>
          <p:nvSpPr>
            <p:cNvPr id="21" name="Rectangle 20"/>
            <p:cNvSpPr/>
            <p:nvPr/>
          </p:nvSpPr>
          <p:spPr>
            <a:xfrm>
              <a:off x="561140" y="4409613"/>
              <a:ext cx="9577064" cy="809545"/>
            </a:xfrm>
            <a:prstGeom prst="rect">
              <a:avLst/>
            </a:prstGeom>
            <a:solidFill>
              <a:schemeClr val="bg1"/>
            </a:solidFill>
          </p:spPr>
          <p:txBody>
            <a:bodyPr wrap="square" anchor="t">
              <a:spAutoFit/>
            </a:bodyPr>
            <a:lstStyle/>
            <a:p>
              <a:pPr algn="just"/>
              <a:r>
                <a:rPr lang="en-GB" sz="2800" dirty="0" smtClean="0">
                  <a:solidFill>
                    <a:schemeClr val="tx1">
                      <a:lumMod val="90000"/>
                      <a:lumOff val="10000"/>
                    </a:schemeClr>
                  </a:solidFill>
                  <a:effectLst>
                    <a:outerShdw blurRad="38100" dist="38100" dir="2700000" algn="tl">
                      <a:srgbClr val="000000">
                        <a:alpha val="43137"/>
                      </a:srgbClr>
                    </a:outerShdw>
                  </a:effectLst>
                </a:rPr>
                <a:t>DIVERTIMENTO </a:t>
              </a:r>
              <a:r>
                <a:rPr lang="en-GB" sz="2800" dirty="0" err="1" smtClean="0">
                  <a:solidFill>
                    <a:schemeClr val="tx1">
                      <a:lumMod val="90000"/>
                      <a:lumOff val="10000"/>
                    </a:schemeClr>
                  </a:solidFill>
                  <a:effectLst>
                    <a:outerShdw blurRad="38100" dist="38100" dir="2700000" algn="tl">
                      <a:srgbClr val="000000">
                        <a:alpha val="43137"/>
                      </a:srgbClr>
                    </a:outerShdw>
                  </a:effectLst>
                </a:rPr>
                <a:t>kreiert</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kulturelle</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Netzwerke</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aus</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verstreuten</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Gemeinden</a:t>
              </a:r>
              <a:endParaRPr lang="en-GB" sz="2800" dirty="0">
                <a:solidFill>
                  <a:schemeClr val="tx1">
                    <a:lumMod val="90000"/>
                    <a:lumOff val="10000"/>
                  </a:schemeClr>
                </a:solidFill>
                <a:effectLst>
                  <a:outerShdw blurRad="38100" dist="38100" dir="2700000" algn="tl">
                    <a:srgbClr val="000000">
                      <a:alpha val="43137"/>
                    </a:srgbClr>
                  </a:outerShdw>
                </a:effectLst>
              </a:endParaRPr>
            </a:p>
          </p:txBody>
        </p:sp>
        <p:sp>
          <p:nvSpPr>
            <p:cNvPr id="22" name="Rectangle 21"/>
            <p:cNvSpPr/>
            <p:nvPr/>
          </p:nvSpPr>
          <p:spPr>
            <a:xfrm>
              <a:off x="596157" y="5798671"/>
              <a:ext cx="9577064" cy="1175147"/>
            </a:xfrm>
            <a:prstGeom prst="rect">
              <a:avLst/>
            </a:prstGeom>
            <a:solidFill>
              <a:schemeClr val="bg1"/>
            </a:solidFill>
          </p:spPr>
          <p:txBody>
            <a:bodyPr wrap="square" anchor="t">
              <a:spAutoFit/>
            </a:bodyPr>
            <a:lstStyle/>
            <a:p>
              <a:pPr algn="just"/>
              <a:r>
                <a:rPr lang="en-GB" sz="2800" dirty="0" smtClean="0">
                  <a:solidFill>
                    <a:schemeClr val="tx1">
                      <a:lumMod val="90000"/>
                      <a:lumOff val="10000"/>
                    </a:schemeClr>
                  </a:solidFill>
                  <a:effectLst>
                    <a:outerShdw blurRad="38100" dist="38100" dir="2700000" algn="tl">
                      <a:srgbClr val="000000">
                        <a:alpha val="43137"/>
                      </a:srgbClr>
                    </a:outerShdw>
                  </a:effectLst>
                </a:rPr>
                <a:t>DIVERTIMENTO </a:t>
              </a:r>
              <a:r>
                <a:rPr lang="en-GB" sz="2800" dirty="0" err="1" smtClean="0">
                  <a:solidFill>
                    <a:schemeClr val="tx1">
                      <a:lumMod val="90000"/>
                      <a:lumOff val="10000"/>
                    </a:schemeClr>
                  </a:solidFill>
                  <a:effectLst>
                    <a:outerShdw blurRad="38100" dist="38100" dir="2700000" algn="tl">
                      <a:srgbClr val="000000">
                        <a:alpha val="43137"/>
                      </a:srgbClr>
                    </a:outerShdw>
                  </a:effectLst>
                </a:rPr>
                <a:t>lanciert</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eine</a:t>
              </a:r>
              <a:r>
                <a:rPr lang="en-GB" sz="2800" dirty="0" smtClean="0">
                  <a:solidFill>
                    <a:schemeClr val="tx1">
                      <a:lumMod val="90000"/>
                      <a:lumOff val="10000"/>
                    </a:schemeClr>
                  </a:solidFill>
                  <a:effectLst>
                    <a:outerShdw blurRad="38100" dist="38100" dir="2700000" algn="tl">
                      <a:srgbClr val="000000">
                        <a:alpha val="43137"/>
                      </a:srgbClr>
                    </a:outerShdw>
                  </a:effectLst>
                </a:rPr>
                <a:t> </a:t>
              </a:r>
              <a:r>
                <a:rPr lang="en-GB" sz="2800" dirty="0" err="1" smtClean="0">
                  <a:solidFill>
                    <a:schemeClr val="tx1">
                      <a:lumMod val="90000"/>
                      <a:lumOff val="10000"/>
                    </a:schemeClr>
                  </a:solidFill>
                  <a:effectLst>
                    <a:outerShdw blurRad="38100" dist="38100" dir="2700000" algn="tl">
                      <a:srgbClr val="000000">
                        <a:alpha val="43137"/>
                      </a:srgbClr>
                    </a:outerShdw>
                  </a:effectLst>
                </a:rPr>
                <a:t>gemeinsame</a:t>
              </a:r>
              <a:r>
                <a:rPr lang="en-GB" sz="2800" dirty="0" smtClean="0">
                  <a:solidFill>
                    <a:schemeClr val="tx1">
                      <a:lumMod val="90000"/>
                      <a:lumOff val="10000"/>
                    </a:schemeClr>
                  </a:solidFill>
                  <a:effectLst>
                    <a:outerShdw blurRad="38100" dist="38100" dir="2700000" algn="tl">
                      <a:srgbClr val="000000">
                        <a:alpha val="43137"/>
                      </a:srgbClr>
                    </a:outerShdw>
                  </a:effectLst>
                </a:rPr>
                <a:t> Matrix f</a:t>
              </a:r>
              <a:r>
                <a:rPr lang="de-DE" sz="2800" dirty="0" smtClean="0">
                  <a:solidFill>
                    <a:schemeClr val="tx1">
                      <a:lumMod val="90000"/>
                      <a:lumOff val="10000"/>
                    </a:schemeClr>
                  </a:solidFill>
                  <a:effectLst>
                    <a:outerShdw blurRad="38100" dist="38100" dir="2700000" algn="tl">
                      <a:srgbClr val="000000">
                        <a:alpha val="43137"/>
                      </a:srgbClr>
                    </a:outerShdw>
                  </a:effectLst>
                </a:rPr>
                <a:t>ür Aktivitäten, die ein großes Publikum mit zahlreichen Aktivitäten liiert</a:t>
              </a:r>
              <a:endParaRPr lang="en-GB" sz="2800" dirty="0">
                <a:solidFill>
                  <a:schemeClr val="tx1">
                    <a:lumMod val="90000"/>
                    <a:lumOff val="10000"/>
                  </a:schemeClr>
                </a:solidFill>
                <a:effectLst>
                  <a:outerShdw blurRad="38100" dist="38100" dir="2700000" algn="tl">
                    <a:srgbClr val="000000">
                      <a:alpha val="43137"/>
                    </a:srgbClr>
                  </a:outerShdw>
                </a:effectLst>
              </a:endParaRPr>
            </a:p>
          </p:txBody>
        </p:sp>
      </p:grpSp>
      <p:graphicFrame>
        <p:nvGraphicFramePr>
          <p:cNvPr id="10" name="Chart 9"/>
          <p:cNvGraphicFramePr/>
          <p:nvPr>
            <p:extLst>
              <p:ext uri="{D42A27DB-BD31-4B8C-83A1-F6EECF244321}">
                <p14:modId xmlns:p14="http://schemas.microsoft.com/office/powerpoint/2010/main" val="2816967582"/>
              </p:ext>
            </p:extLst>
          </p:nvPr>
        </p:nvGraphicFramePr>
        <p:xfrm>
          <a:off x="452141" y="1496616"/>
          <a:ext cx="9054668" cy="70567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1748805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4149" y="0"/>
            <a:ext cx="17085989" cy="9984191"/>
            <a:chOff x="-550045" y="234243"/>
            <a:chExt cx="17085989" cy="9984191"/>
          </a:xfrm>
        </p:grpSpPr>
        <p:sp>
          <p:nvSpPr>
            <p:cNvPr id="27" name="Rectangle 26"/>
            <p:cNvSpPr/>
            <p:nvPr/>
          </p:nvSpPr>
          <p:spPr>
            <a:xfrm>
              <a:off x="-538795" y="7131459"/>
              <a:ext cx="8121500" cy="1200329"/>
            </a:xfrm>
            <a:prstGeom prst="rect">
              <a:avLst/>
            </a:prstGeom>
            <a:solidFill>
              <a:schemeClr val="bg1"/>
            </a:solidFill>
          </p:spPr>
          <p:txBody>
            <a:bodyPr wrap="square">
              <a:spAutoFit/>
            </a:bodyPr>
            <a:lstStyle/>
            <a:p>
              <a:pPr algn="just"/>
              <a:r>
                <a:rPr lang="en-US" sz="2400" dirty="0" err="1" smtClean="0"/>
                <a:t>Dadurch</a:t>
              </a:r>
              <a:r>
                <a:rPr lang="en-US" sz="2400" dirty="0" smtClean="0"/>
                <a:t> da</a:t>
              </a:r>
              <a:r>
                <a:rPr lang="de-DE" sz="2400" dirty="0" smtClean="0"/>
                <a:t>ß neue Fertigkeiten entwickelt werden, die neue Arbeit</a:t>
              </a:r>
              <a:r>
                <a:rPr lang="en-US" sz="2400" dirty="0" smtClean="0"/>
                <a:t>new skill for new jobs and  exploiting new business </a:t>
              </a:r>
              <a:r>
                <a:rPr lang="en-US" sz="2400" dirty="0"/>
                <a:t>opportunities. </a:t>
              </a:r>
            </a:p>
          </p:txBody>
        </p:sp>
        <p:sp>
          <p:nvSpPr>
            <p:cNvPr id="29" name="Rectangle 28"/>
            <p:cNvSpPr/>
            <p:nvPr/>
          </p:nvSpPr>
          <p:spPr>
            <a:xfrm>
              <a:off x="-534642" y="2657597"/>
              <a:ext cx="8121501"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WARUM:</a:t>
              </a:r>
            </a:p>
          </p:txBody>
        </p:sp>
        <p:sp>
          <p:nvSpPr>
            <p:cNvPr id="30" name="Rectangle 29"/>
            <p:cNvSpPr/>
            <p:nvPr/>
          </p:nvSpPr>
          <p:spPr>
            <a:xfrm>
              <a:off x="-519559" y="4756119"/>
              <a:ext cx="8121499"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WIE:</a:t>
              </a:r>
              <a:endParaRPr lang="en-US" sz="2000" dirty="0" smtClean="0"/>
            </a:p>
          </p:txBody>
        </p:sp>
        <p:sp>
          <p:nvSpPr>
            <p:cNvPr id="31" name="Rectangle 30"/>
            <p:cNvSpPr/>
            <p:nvPr/>
          </p:nvSpPr>
          <p:spPr>
            <a:xfrm>
              <a:off x="-532869" y="3180817"/>
              <a:ext cx="8119728" cy="830997"/>
            </a:xfrm>
            <a:prstGeom prst="rect">
              <a:avLst/>
            </a:prstGeom>
            <a:solidFill>
              <a:schemeClr val="bg1"/>
            </a:solidFill>
          </p:spPr>
          <p:txBody>
            <a:bodyPr wrap="square">
              <a:spAutoFit/>
            </a:bodyPr>
            <a:lstStyle/>
            <a:p>
              <a:pPr algn="just"/>
              <a:r>
                <a:rPr lang="de-DE" sz="2400" dirty="0" smtClean="0"/>
                <a:t>Um der Nachfrage für Qualität an Kulturplätzen nachzukommen</a:t>
              </a:r>
              <a:endParaRPr lang="en-US" sz="2400" dirty="0"/>
            </a:p>
          </p:txBody>
        </p:sp>
        <p:sp>
          <p:nvSpPr>
            <p:cNvPr id="32" name="Rectangle 31"/>
            <p:cNvSpPr/>
            <p:nvPr/>
          </p:nvSpPr>
          <p:spPr>
            <a:xfrm>
              <a:off x="-534642" y="5403267"/>
              <a:ext cx="8134522" cy="1200329"/>
            </a:xfrm>
            <a:prstGeom prst="rect">
              <a:avLst/>
            </a:prstGeom>
            <a:solidFill>
              <a:schemeClr val="bg1"/>
            </a:solidFill>
          </p:spPr>
          <p:txBody>
            <a:bodyPr wrap="square">
              <a:spAutoFit/>
            </a:bodyPr>
            <a:lstStyle/>
            <a:p>
              <a:pPr algn="just"/>
              <a:r>
                <a:rPr lang="en-US" sz="2400" dirty="0" err="1" smtClean="0"/>
                <a:t>Dadurch</a:t>
              </a:r>
              <a:r>
                <a:rPr lang="en-US" sz="2400" dirty="0" smtClean="0"/>
                <a:t> </a:t>
              </a:r>
              <a:r>
                <a:rPr lang="en-US" sz="2400" dirty="0" err="1" smtClean="0"/>
                <a:t>daß</a:t>
              </a:r>
              <a:r>
                <a:rPr lang="en-US" sz="2400" dirty="0" smtClean="0"/>
                <a:t> das </a:t>
              </a:r>
              <a:r>
                <a:rPr lang="en-US" sz="2400" dirty="0" err="1" smtClean="0"/>
                <a:t>authentische</a:t>
              </a:r>
              <a:r>
                <a:rPr lang="en-US" sz="2400" dirty="0" smtClean="0"/>
                <a:t> </a:t>
              </a:r>
              <a:r>
                <a:rPr lang="en-US" sz="2400" dirty="0" err="1" smtClean="0"/>
                <a:t>Erlebnis</a:t>
              </a:r>
              <a:r>
                <a:rPr lang="en-US" sz="2400" dirty="0"/>
                <a:t> </a:t>
              </a:r>
              <a:r>
                <a:rPr lang="en-US" sz="2400" dirty="0" smtClean="0"/>
                <a:t>und  die </a:t>
              </a:r>
              <a:r>
                <a:rPr lang="en-US" sz="2400" dirty="0" err="1" smtClean="0"/>
                <a:t>Servicequalität</a:t>
              </a:r>
              <a:r>
                <a:rPr lang="en-US" sz="2400" dirty="0" smtClean="0"/>
                <a:t> </a:t>
              </a:r>
              <a:r>
                <a:rPr lang="en-US" sz="2400" dirty="0" err="1" smtClean="0"/>
                <a:t>für</a:t>
              </a:r>
              <a:r>
                <a:rPr lang="en-US" sz="2400" dirty="0" smtClean="0"/>
                <a:t> das </a:t>
              </a:r>
              <a:r>
                <a:rPr lang="en-US" sz="2400" dirty="0" err="1" smtClean="0"/>
                <a:t>Publikum</a:t>
              </a:r>
              <a:r>
                <a:rPr lang="en-US" sz="2400" dirty="0" smtClean="0"/>
                <a:t>  </a:t>
              </a:r>
              <a:r>
                <a:rPr lang="en-US" sz="2400" dirty="0" err="1" smtClean="0"/>
                <a:t>gewährleisten</a:t>
              </a:r>
              <a:r>
                <a:rPr lang="en-US" sz="2400" dirty="0"/>
                <a:t> (on site and dislocated audiences </a:t>
              </a:r>
              <a:r>
                <a:rPr lang="en-US" sz="2400" dirty="0" smtClean="0"/>
                <a:t>)</a:t>
              </a:r>
            </a:p>
          </p:txBody>
        </p:sp>
        <p:sp>
          <p:nvSpPr>
            <p:cNvPr id="13" name="Rectangle 12"/>
            <p:cNvSpPr/>
            <p:nvPr/>
          </p:nvSpPr>
          <p:spPr>
            <a:xfrm>
              <a:off x="-550045" y="4077506"/>
              <a:ext cx="8132750" cy="461665"/>
            </a:xfrm>
            <a:prstGeom prst="rect">
              <a:avLst/>
            </a:prstGeom>
            <a:solidFill>
              <a:schemeClr val="bg1"/>
            </a:solidFill>
          </p:spPr>
          <p:txBody>
            <a:bodyPr wrap="square">
              <a:spAutoFit/>
            </a:bodyPr>
            <a:lstStyle/>
            <a:p>
              <a:pPr algn="just"/>
              <a:r>
                <a:rPr lang="de-DE" sz="2400" dirty="0" smtClean="0"/>
                <a:t>Un das</a:t>
              </a:r>
              <a:r>
                <a:rPr lang="en-US" sz="2400" dirty="0" smtClean="0"/>
                <a:t> win-win Scenario </a:t>
              </a:r>
              <a:r>
                <a:rPr lang="en-US" sz="2400" dirty="0" err="1" smtClean="0"/>
                <a:t>zu</a:t>
              </a:r>
              <a:r>
                <a:rPr lang="en-US" sz="2400" dirty="0" smtClean="0"/>
                <a:t> </a:t>
              </a:r>
              <a:r>
                <a:rPr lang="en-US" sz="2400" dirty="0" err="1" smtClean="0"/>
                <a:t>garantieren</a:t>
              </a:r>
              <a:endParaRPr lang="en-US" sz="2400" dirty="0"/>
            </a:p>
          </p:txBody>
        </p:sp>
        <p:pic>
          <p:nvPicPr>
            <p:cNvPr id="14" name="Picture 2" descr="F:\COSME\DIVERTIMENTO\WP5_PILOT PROJECTS\PILOT PROJECTS\Italy\Lagopesole\07_Fifth Encounter_Crown Hall and Backstage\4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8615" y="234243"/>
              <a:ext cx="7457329" cy="998419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a:xfrm>
            <a:off x="452141" y="1176859"/>
            <a:ext cx="8193508" cy="830997"/>
          </a:xfrm>
          <a:prstGeom prst="rect">
            <a:avLst/>
          </a:prstGeom>
          <a:solidFill>
            <a:srgbClr val="FFFF99"/>
          </a:solidFill>
          <a:ln>
            <a:noFill/>
          </a:ln>
        </p:spPr>
        <p:txBody>
          <a:bodyPr wrap="square">
            <a:spAutoFit/>
          </a:bodyPr>
          <a:lstStyle/>
          <a:p>
            <a:pPr algn="just"/>
            <a:r>
              <a:rPr lang="en-US" sz="2400" b="1" dirty="0" smtClean="0"/>
              <a:t>Die </a:t>
            </a:r>
            <a:r>
              <a:rPr lang="en-US" sz="2400" b="1" dirty="0" err="1" smtClean="0"/>
              <a:t>Voraussetzungen</a:t>
            </a:r>
            <a:r>
              <a:rPr lang="en-US" sz="2400" b="1" dirty="0" smtClean="0"/>
              <a:t> </a:t>
            </a:r>
            <a:r>
              <a:rPr lang="en-US" sz="2400" b="1" dirty="0" err="1" smtClean="0"/>
              <a:t>schaffen</a:t>
            </a:r>
            <a:r>
              <a:rPr lang="en-US" sz="2400" b="1" dirty="0" smtClean="0"/>
              <a:t>, um den </a:t>
            </a:r>
            <a:r>
              <a:rPr lang="en-US" sz="2400" b="1" dirty="0" err="1" smtClean="0"/>
              <a:t>Mikrobetrieben</a:t>
            </a:r>
            <a:r>
              <a:rPr lang="en-US" sz="2400" b="1" dirty="0" smtClean="0"/>
              <a:t> </a:t>
            </a:r>
            <a:r>
              <a:rPr lang="en-US" sz="2400" b="1" dirty="0" err="1" smtClean="0"/>
              <a:t>zu</a:t>
            </a:r>
            <a:r>
              <a:rPr lang="en-US" sz="2400" b="1" dirty="0" smtClean="0"/>
              <a:t> </a:t>
            </a:r>
            <a:r>
              <a:rPr lang="en-US" sz="2400" b="1" dirty="0" err="1" smtClean="0"/>
              <a:t>helfen</a:t>
            </a:r>
            <a:r>
              <a:rPr lang="en-US" sz="2400" b="1" dirty="0" smtClean="0"/>
              <a:t>, den </a:t>
            </a:r>
            <a:r>
              <a:rPr lang="en-US" sz="2400" b="1" dirty="0" err="1" smtClean="0"/>
              <a:t>Globaltourismus</a:t>
            </a:r>
            <a:r>
              <a:rPr lang="en-US" sz="2400" b="1" dirty="0" smtClean="0"/>
              <a:t> </a:t>
            </a:r>
            <a:r>
              <a:rPr lang="en-US" sz="2400" b="1" dirty="0" err="1" smtClean="0"/>
              <a:t>anzutreten</a:t>
            </a:r>
            <a:endParaRPr lang="en-US" sz="2000" b="1" dirty="0" smtClean="0"/>
          </a:p>
        </p:txBody>
      </p:sp>
      <p:sp>
        <p:nvSpPr>
          <p:cNvPr id="15" name="Rectangle 14"/>
          <p:cNvSpPr/>
          <p:nvPr/>
        </p:nvSpPr>
        <p:spPr>
          <a:xfrm>
            <a:off x="452141" y="341475"/>
            <a:ext cx="8208912" cy="707886"/>
          </a:xfrm>
          <a:prstGeom prst="rect">
            <a:avLst/>
          </a:prstGeom>
          <a:solidFill>
            <a:srgbClr val="E7C9C5"/>
          </a:solidFill>
        </p:spPr>
        <p:txBody>
          <a:bodyPr wrap="square" anchor="t">
            <a:spAutoFit/>
          </a:bodyPr>
          <a:lstStyle/>
          <a:p>
            <a:r>
              <a:rPr lang="en-GB" sz="4000" b="1" dirty="0" smtClean="0">
                <a:solidFill>
                  <a:schemeClr val="tx1">
                    <a:lumMod val="90000"/>
                    <a:lumOff val="10000"/>
                  </a:schemeClr>
                </a:solidFill>
                <a:latin typeface="Agency FB" pitchFamily="34" charset="0"/>
              </a:rPr>
              <a:t>PHILOSOPHIE II </a:t>
            </a:r>
            <a:r>
              <a:rPr lang="en-US" sz="4000" b="1" dirty="0" smtClean="0">
                <a:solidFill>
                  <a:schemeClr val="tx1">
                    <a:lumMod val="90000"/>
                    <a:lumOff val="10000"/>
                  </a:schemeClr>
                </a:solidFill>
                <a:latin typeface="Agency FB" pitchFamily="34" charset="0"/>
              </a:rPr>
              <a:t>(Knowledge Economy)</a:t>
            </a:r>
            <a:endParaRPr lang="en-GB" sz="4000" b="1" dirty="0" smtClean="0">
              <a:solidFill>
                <a:schemeClr val="tx1">
                  <a:lumMod val="90000"/>
                  <a:lumOff val="10000"/>
                </a:schemeClr>
              </a:solidFill>
              <a:latin typeface="Agency FB" pitchFamily="34" charset="0"/>
            </a:endParaRPr>
          </a:p>
        </p:txBody>
      </p:sp>
    </p:spTree>
    <p:extLst>
      <p:ext uri="{BB962C8B-B14F-4D97-AF65-F5344CB8AC3E}">
        <p14:creationId xmlns:p14="http://schemas.microsoft.com/office/powerpoint/2010/main" val="26466462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28076" y="1424608"/>
            <a:ext cx="15673706" cy="523220"/>
          </a:xfrm>
          <a:prstGeom prst="rect">
            <a:avLst/>
          </a:prstGeom>
          <a:solidFill>
            <a:srgbClr val="FFFF99"/>
          </a:solidFill>
        </p:spPr>
        <p:txBody>
          <a:bodyPr wrap="square">
            <a:spAutoFit/>
          </a:bodyPr>
          <a:lstStyle/>
          <a:p>
            <a:pPr algn="just"/>
            <a:r>
              <a:rPr lang="en-GB" sz="2800" dirty="0" smtClean="0">
                <a:solidFill>
                  <a:schemeClr val="tx1">
                    <a:lumMod val="90000"/>
                    <a:lumOff val="10000"/>
                  </a:schemeClr>
                </a:solidFill>
              </a:rPr>
              <a:t>Die </a:t>
            </a:r>
            <a:r>
              <a:rPr lang="en-GB" sz="2800" dirty="0" err="1" smtClean="0">
                <a:solidFill>
                  <a:schemeClr val="tx1">
                    <a:lumMod val="90000"/>
                    <a:lumOff val="10000"/>
                  </a:schemeClr>
                </a:solidFill>
              </a:rPr>
              <a:t>Europ</a:t>
            </a:r>
            <a:r>
              <a:rPr lang="de-DE" sz="2800" dirty="0" smtClean="0">
                <a:solidFill>
                  <a:schemeClr val="tx1">
                    <a:lumMod val="90000"/>
                    <a:lumOff val="10000"/>
                  </a:schemeClr>
                </a:solidFill>
              </a:rPr>
              <a:t>äische Kultuvielfalt zu fördern, dadurch  daß</a:t>
            </a:r>
            <a:r>
              <a:rPr lang="en-GB" sz="2800" dirty="0" smtClean="0">
                <a:solidFill>
                  <a:schemeClr val="tx1">
                    <a:lumMod val="90000"/>
                    <a:lumOff val="10000"/>
                  </a:schemeClr>
                </a:solidFill>
              </a:rPr>
              <a:t>:</a:t>
            </a:r>
            <a:endParaRPr lang="en-US" sz="2800" dirty="0">
              <a:solidFill>
                <a:schemeClr val="tx1">
                  <a:lumMod val="90000"/>
                  <a:lumOff val="10000"/>
                </a:schemeClr>
              </a:solidFill>
            </a:endParaRPr>
          </a:p>
        </p:txBody>
      </p:sp>
      <p:cxnSp>
        <p:nvCxnSpPr>
          <p:cNvPr id="15" name="Straight Connector 14"/>
          <p:cNvCxnSpPr/>
          <p:nvPr/>
        </p:nvCxnSpPr>
        <p:spPr>
          <a:xfrm>
            <a:off x="7487651" y="9421348"/>
            <a:ext cx="4341754" cy="12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8226" y="4565622"/>
            <a:ext cx="4707724" cy="3208196"/>
          </a:xfrm>
          <a:prstGeom prst="rect">
            <a:avLst/>
          </a:prstGeom>
          <a:ln>
            <a:solidFill>
              <a:schemeClr val="tx1"/>
            </a:solidFill>
          </a:ln>
        </p:spPr>
      </p:pic>
      <p:sp>
        <p:nvSpPr>
          <p:cNvPr id="23" name="Rectangle 22"/>
          <p:cNvSpPr/>
          <p:nvPr/>
        </p:nvSpPr>
        <p:spPr>
          <a:xfrm>
            <a:off x="881363" y="598023"/>
            <a:ext cx="8208912"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ZIELE</a:t>
            </a:r>
            <a:endParaRPr lang="en-US" sz="4000" dirty="0">
              <a:solidFill>
                <a:schemeClr val="tx1">
                  <a:lumMod val="90000"/>
                  <a:lumOff val="10000"/>
                </a:schemeClr>
              </a:solidFill>
            </a:endParaRPr>
          </a:p>
        </p:txBody>
      </p:sp>
      <p:sp>
        <p:nvSpPr>
          <p:cNvPr id="25" name="Rectangle 24"/>
          <p:cNvSpPr/>
          <p:nvPr/>
        </p:nvSpPr>
        <p:spPr>
          <a:xfrm>
            <a:off x="928075" y="1988285"/>
            <a:ext cx="15673707" cy="954107"/>
          </a:xfrm>
          <a:prstGeom prst="rect">
            <a:avLst/>
          </a:prstGeom>
          <a:solidFill>
            <a:schemeClr val="bg2">
              <a:lumMod val="90000"/>
            </a:schemeClr>
          </a:solidFill>
        </p:spPr>
        <p:txBody>
          <a:bodyPr wrap="square">
            <a:spAutoFit/>
          </a:bodyPr>
          <a:lstStyle/>
          <a:p>
            <a:pPr algn="just"/>
            <a:r>
              <a:rPr lang="en-GB" sz="2800" b="1" dirty="0" smtClean="0">
                <a:solidFill>
                  <a:schemeClr val="tx1">
                    <a:lumMod val="90000"/>
                    <a:lumOff val="10000"/>
                  </a:schemeClr>
                </a:solidFill>
              </a:rPr>
              <a:t>1. </a:t>
            </a:r>
            <a:r>
              <a:rPr lang="en-GB" sz="2800" dirty="0" err="1" smtClean="0">
                <a:solidFill>
                  <a:schemeClr val="tx1">
                    <a:lumMod val="90000"/>
                    <a:lumOff val="10000"/>
                  </a:schemeClr>
                </a:solidFill>
              </a:rPr>
              <a:t>Gemeinden</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ihr</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Kulturangebot</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gemeinsam</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fördern</a:t>
            </a:r>
            <a:r>
              <a:rPr lang="en-GB" sz="2800" dirty="0">
                <a:solidFill>
                  <a:schemeClr val="tx1">
                    <a:lumMod val="90000"/>
                    <a:lumOff val="10000"/>
                  </a:schemeClr>
                </a:solidFill>
              </a:rPr>
              <a:t> </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mit</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Hilfe</a:t>
            </a:r>
            <a:r>
              <a:rPr lang="en-GB" sz="2800" dirty="0" smtClean="0">
                <a:solidFill>
                  <a:schemeClr val="tx1">
                    <a:lumMod val="90000"/>
                    <a:lumOff val="10000"/>
                  </a:schemeClr>
                </a:solidFill>
              </a:rPr>
              <a:t> des </a:t>
            </a:r>
            <a:r>
              <a:rPr lang="en-GB" sz="2800" dirty="0" err="1" smtClean="0">
                <a:solidFill>
                  <a:schemeClr val="tx1">
                    <a:lumMod val="90000"/>
                    <a:lumOff val="10000"/>
                  </a:schemeClr>
                </a:solidFill>
              </a:rPr>
              <a:t>Kulturclusters</a:t>
            </a:r>
            <a:r>
              <a:rPr lang="en-GB" sz="2800" dirty="0" smtClean="0">
                <a:solidFill>
                  <a:schemeClr val="tx1">
                    <a:lumMod val="90000"/>
                    <a:lumOff val="10000"/>
                  </a:schemeClr>
                </a:solidFill>
              </a:rPr>
              <a:t> (cross-promotion &amp;cross-creation </a:t>
            </a:r>
            <a:r>
              <a:rPr lang="en-GB" sz="2800" dirty="0">
                <a:solidFill>
                  <a:schemeClr val="tx1">
                    <a:lumMod val="90000"/>
                    <a:lumOff val="10000"/>
                  </a:schemeClr>
                </a:solidFill>
              </a:rPr>
              <a:t>information )</a:t>
            </a:r>
            <a:endParaRPr lang="en-US" sz="2800" dirty="0">
              <a:solidFill>
                <a:schemeClr val="tx1">
                  <a:lumMod val="90000"/>
                  <a:lumOff val="10000"/>
                </a:schemeClr>
              </a:solidFill>
            </a:endParaRPr>
          </a:p>
        </p:txBody>
      </p:sp>
      <p:sp>
        <p:nvSpPr>
          <p:cNvPr id="28" name="Rectangle 27"/>
          <p:cNvSpPr/>
          <p:nvPr/>
        </p:nvSpPr>
        <p:spPr>
          <a:xfrm>
            <a:off x="928075" y="3080792"/>
            <a:ext cx="15673707" cy="954107"/>
          </a:xfrm>
          <a:prstGeom prst="rect">
            <a:avLst/>
          </a:prstGeom>
          <a:solidFill>
            <a:schemeClr val="bg2">
              <a:lumMod val="90000"/>
            </a:schemeClr>
          </a:solidFill>
        </p:spPr>
        <p:txBody>
          <a:bodyPr wrap="square">
            <a:spAutoFit/>
          </a:bodyPr>
          <a:lstStyle/>
          <a:p>
            <a:pPr algn="just"/>
            <a:r>
              <a:rPr lang="en-GB" sz="2800" b="1" dirty="0">
                <a:solidFill>
                  <a:schemeClr val="tx1">
                    <a:lumMod val="90000"/>
                    <a:lumOff val="10000"/>
                  </a:schemeClr>
                </a:solidFill>
              </a:rPr>
              <a:t>2</a:t>
            </a:r>
            <a:r>
              <a:rPr lang="en-GB" sz="2800" b="1" dirty="0" smtClean="0">
                <a:solidFill>
                  <a:schemeClr val="tx1">
                    <a:lumMod val="90000"/>
                    <a:lumOff val="10000"/>
                  </a:schemeClr>
                </a:solidFill>
              </a:rPr>
              <a:t>. </a:t>
            </a:r>
            <a:r>
              <a:rPr lang="en-GB" sz="2800" dirty="0" err="1" smtClean="0">
                <a:solidFill>
                  <a:schemeClr val="tx1">
                    <a:lumMod val="90000"/>
                    <a:lumOff val="10000"/>
                  </a:schemeClr>
                </a:solidFill>
              </a:rPr>
              <a:t>Einem</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weltweiten</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Publikum</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Zugang</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zu</a:t>
            </a:r>
            <a:r>
              <a:rPr lang="en-GB" sz="2800" dirty="0" smtClean="0">
                <a:solidFill>
                  <a:schemeClr val="tx1">
                    <a:lumMod val="90000"/>
                    <a:lumOff val="10000"/>
                  </a:schemeClr>
                </a:solidFill>
              </a:rPr>
              <a:t> den </a:t>
            </a:r>
            <a:r>
              <a:rPr lang="en-GB" sz="2800" dirty="0" err="1" smtClean="0">
                <a:solidFill>
                  <a:schemeClr val="tx1">
                    <a:lumMod val="90000"/>
                    <a:lumOff val="10000"/>
                  </a:schemeClr>
                </a:solidFill>
              </a:rPr>
              <a:t>Kulturdestinationen</a:t>
            </a:r>
            <a:r>
              <a:rPr lang="en-GB" sz="2800" dirty="0" smtClean="0">
                <a:solidFill>
                  <a:schemeClr val="tx1">
                    <a:lumMod val="90000"/>
                    <a:lumOff val="10000"/>
                  </a:schemeClr>
                </a:solidFill>
              </a:rPr>
              <a:t> in der </a:t>
            </a:r>
            <a:r>
              <a:rPr lang="en-GB" sz="2800" dirty="0" err="1" smtClean="0">
                <a:solidFill>
                  <a:schemeClr val="tx1">
                    <a:lumMod val="90000"/>
                    <a:lumOff val="10000"/>
                  </a:schemeClr>
                </a:solidFill>
              </a:rPr>
              <a:t>Peripherie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Europas</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sicherstellen</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durch</a:t>
            </a:r>
            <a:r>
              <a:rPr lang="en-GB" sz="2800" dirty="0" smtClean="0">
                <a:solidFill>
                  <a:schemeClr val="tx1">
                    <a:lumMod val="90000"/>
                    <a:lumOff val="10000"/>
                  </a:schemeClr>
                </a:solidFill>
              </a:rPr>
              <a:t> das </a:t>
            </a:r>
            <a:r>
              <a:rPr lang="en-GB" sz="2800" dirty="0" err="1" smtClean="0">
                <a:solidFill>
                  <a:schemeClr val="tx1">
                    <a:lumMod val="90000"/>
                    <a:lumOff val="10000"/>
                  </a:schemeClr>
                </a:solidFill>
              </a:rPr>
              <a:t>kognitiv-emotionale</a:t>
            </a:r>
            <a:r>
              <a:rPr lang="en-GB" sz="2800" dirty="0" smtClean="0">
                <a:solidFill>
                  <a:schemeClr val="tx1">
                    <a:lumMod val="90000"/>
                    <a:lumOff val="10000"/>
                  </a:schemeClr>
                </a:solidFill>
              </a:rPr>
              <a:t> </a:t>
            </a:r>
            <a:r>
              <a:rPr lang="en-GB" sz="2800" dirty="0" err="1" smtClean="0">
                <a:solidFill>
                  <a:schemeClr val="tx1">
                    <a:lumMod val="90000"/>
                    <a:lumOff val="10000"/>
                  </a:schemeClr>
                </a:solidFill>
              </a:rPr>
              <a:t>Erlebnis</a:t>
            </a:r>
            <a:r>
              <a:rPr lang="en-GB" sz="2800" dirty="0" smtClean="0">
                <a:solidFill>
                  <a:schemeClr val="tx1">
                    <a:lumMod val="90000"/>
                    <a:lumOff val="10000"/>
                  </a:schemeClr>
                </a:solidFill>
              </a:rPr>
              <a:t> am Ort</a:t>
            </a:r>
            <a:endParaRPr lang="en-US" sz="2400" dirty="0">
              <a:solidFill>
                <a:schemeClr val="tx1">
                  <a:lumMod val="90000"/>
                  <a:lumOff val="10000"/>
                </a:schemeClr>
              </a:solidFill>
            </a:endParaRPr>
          </a:p>
        </p:txBody>
      </p:sp>
      <p:grpSp>
        <p:nvGrpSpPr>
          <p:cNvPr id="2" name="Group 1"/>
          <p:cNvGrpSpPr/>
          <p:nvPr/>
        </p:nvGrpSpPr>
        <p:grpSpPr>
          <a:xfrm>
            <a:off x="928076" y="3987277"/>
            <a:ext cx="15673706" cy="3786541"/>
            <a:chOff x="928076" y="3987277"/>
            <a:chExt cx="15673706" cy="3780295"/>
          </a:xfrm>
        </p:grpSpPr>
        <p:pic>
          <p:nvPicPr>
            <p:cNvPr id="9" name="Pictur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109325" y="4565622"/>
              <a:ext cx="5492457" cy="3201950"/>
            </a:xfrm>
            <a:prstGeom prst="rect">
              <a:avLst/>
            </a:prstGeom>
            <a:ln>
              <a:solidFill>
                <a:schemeClr val="bg1"/>
              </a:solidFill>
            </a:ln>
          </p:spPr>
        </p:pic>
        <p:pic>
          <p:nvPicPr>
            <p:cNvPr id="16" name="Picture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80733" y="4565622"/>
              <a:ext cx="5184576" cy="3201950"/>
            </a:xfrm>
            <a:prstGeom prst="rect">
              <a:avLst/>
            </a:prstGeom>
            <a:ln>
              <a:solidFill>
                <a:schemeClr val="bg1"/>
              </a:solidFill>
            </a:ln>
          </p:spPr>
        </p:pic>
        <p:sp>
          <p:nvSpPr>
            <p:cNvPr id="29" name="Rectangle 28"/>
            <p:cNvSpPr/>
            <p:nvPr/>
          </p:nvSpPr>
          <p:spPr>
            <a:xfrm>
              <a:off x="5780733" y="3987277"/>
              <a:ext cx="5184576" cy="461665"/>
            </a:xfrm>
            <a:prstGeom prst="rect">
              <a:avLst/>
            </a:prstGeom>
            <a:solidFill>
              <a:schemeClr val="bg1"/>
            </a:solidFill>
          </p:spPr>
          <p:txBody>
            <a:bodyPr wrap="square">
              <a:spAutoFit/>
            </a:bodyPr>
            <a:lstStyle/>
            <a:p>
              <a:pPr algn="ctr"/>
              <a:r>
                <a:rPr lang="en-GB" sz="2400" dirty="0" err="1" smtClean="0">
                  <a:solidFill>
                    <a:schemeClr val="tx1">
                      <a:lumMod val="90000"/>
                      <a:lumOff val="10000"/>
                    </a:schemeClr>
                  </a:solidFill>
                </a:rPr>
                <a:t>Digitalizierung</a:t>
              </a:r>
              <a:endParaRPr lang="en-US" sz="2400" dirty="0">
                <a:solidFill>
                  <a:schemeClr val="tx1">
                    <a:lumMod val="90000"/>
                    <a:lumOff val="10000"/>
                  </a:schemeClr>
                </a:solidFill>
              </a:endParaRPr>
            </a:p>
          </p:txBody>
        </p:sp>
        <p:sp>
          <p:nvSpPr>
            <p:cNvPr id="30" name="Rectangle 29"/>
            <p:cNvSpPr/>
            <p:nvPr/>
          </p:nvSpPr>
          <p:spPr>
            <a:xfrm>
              <a:off x="928076" y="3987279"/>
              <a:ext cx="4696243" cy="461665"/>
            </a:xfrm>
            <a:prstGeom prst="rect">
              <a:avLst/>
            </a:prstGeom>
            <a:solidFill>
              <a:schemeClr val="bg1"/>
            </a:solidFill>
          </p:spPr>
          <p:txBody>
            <a:bodyPr wrap="square">
              <a:spAutoFit/>
            </a:bodyPr>
            <a:lstStyle/>
            <a:p>
              <a:r>
                <a:rPr lang="en-GB" sz="2400" dirty="0" err="1" smtClean="0">
                  <a:solidFill>
                    <a:schemeClr val="tx1">
                      <a:lumMod val="90000"/>
                      <a:lumOff val="10000"/>
                    </a:schemeClr>
                  </a:solidFill>
                </a:rPr>
                <a:t>Kreativit</a:t>
              </a:r>
              <a:r>
                <a:rPr lang="de-DE" sz="2400" dirty="0" smtClean="0">
                  <a:solidFill>
                    <a:schemeClr val="tx1">
                      <a:lumMod val="90000"/>
                      <a:lumOff val="10000"/>
                    </a:schemeClr>
                  </a:solidFill>
                </a:rPr>
                <a:t>ät</a:t>
              </a:r>
              <a:endParaRPr lang="en-US" sz="2400" dirty="0">
                <a:solidFill>
                  <a:schemeClr val="tx1">
                    <a:lumMod val="90000"/>
                    <a:lumOff val="10000"/>
                  </a:schemeClr>
                </a:solidFill>
              </a:endParaRPr>
            </a:p>
          </p:txBody>
        </p:sp>
        <p:sp>
          <p:nvSpPr>
            <p:cNvPr id="31" name="Rectangle 30"/>
            <p:cNvSpPr/>
            <p:nvPr/>
          </p:nvSpPr>
          <p:spPr>
            <a:xfrm>
              <a:off x="11109325" y="3987279"/>
              <a:ext cx="5483438" cy="461665"/>
            </a:xfrm>
            <a:prstGeom prst="rect">
              <a:avLst/>
            </a:prstGeom>
            <a:solidFill>
              <a:schemeClr val="bg1"/>
            </a:solidFill>
          </p:spPr>
          <p:txBody>
            <a:bodyPr wrap="square">
              <a:spAutoFit/>
            </a:bodyPr>
            <a:lstStyle/>
            <a:p>
              <a:pPr algn="ctr"/>
              <a:r>
                <a:rPr lang="en-GB" sz="2400" dirty="0" err="1" smtClean="0">
                  <a:solidFill>
                    <a:schemeClr val="tx1">
                      <a:lumMod val="90000"/>
                      <a:lumOff val="10000"/>
                    </a:schemeClr>
                  </a:solidFill>
                </a:rPr>
                <a:t>Erlebnisinnovation</a:t>
              </a:r>
              <a:endParaRPr lang="en-US" sz="2400" dirty="0">
                <a:solidFill>
                  <a:schemeClr val="tx1">
                    <a:lumMod val="90000"/>
                    <a:lumOff val="10000"/>
                  </a:schemeClr>
                </a:solidFill>
              </a:endParaRPr>
            </a:p>
          </p:txBody>
        </p:sp>
      </p:grpSp>
    </p:spTree>
    <p:extLst>
      <p:ext uri="{BB962C8B-B14F-4D97-AF65-F5344CB8AC3E}">
        <p14:creationId xmlns:p14="http://schemas.microsoft.com/office/powerpoint/2010/main" val="3352023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Custom 1">
      <a:dk1>
        <a:srgbClr val="2E2224"/>
      </a:dk1>
      <a:lt1>
        <a:srgbClr val="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0</TotalTime>
  <Words>1754</Words>
  <Application>Microsoft Office PowerPoint</Application>
  <PresentationFormat>Custom</PresentationFormat>
  <Paragraphs>433</Paragraphs>
  <Slides>29</Slides>
  <Notes>22</Notes>
  <HiddenSlides>0</HiddenSlides>
  <MMClips>7</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Soho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Euricca Approach</dc:title>
  <dc:subject>Overview</dc:subject>
  <dc:creator/>
  <cp:lastModifiedBy/>
  <cp:revision>1</cp:revision>
  <dcterms:created xsi:type="dcterms:W3CDTF">2010-02-01T21:08:06Z</dcterms:created>
  <dcterms:modified xsi:type="dcterms:W3CDTF">2017-03-03T14:32:44Z</dcterms:modified>
</cp:coreProperties>
</file>